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2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AD61-1278-31D8-C30E-A0029F002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0D520-33F1-0DD3-0064-802DF9FE4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9D86-4271-3056-D401-7A6EBADD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5FC19-6235-9D26-5DF4-56DBC292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AC70E-FE6F-4F63-F1D0-E93ADB0B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5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750C-3D15-4562-5DB1-F5384D1B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D8A04-202D-B8C3-1A00-D418769FF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58323-88D9-AC26-09DC-6A3364F4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29086-7B36-0A31-CA11-ECF04F4B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C22F8-441E-2E73-BAC9-4A4134A7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45EB6-F2B2-B575-8547-FB7BC5B5B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9F742-4638-52AD-597D-0D0F48B62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0E75C-80A2-22E6-448E-B2DF4472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9BC57-D4DD-14C4-1E75-4990231A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9A3E9-17E0-F0B3-1994-8DF9D765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FA1C-2244-C473-E791-E2CA4582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557E-0869-F484-837E-2DC7A17FB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E374-2615-116A-97E5-682BC6B1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34095-B72B-F836-B91F-1ECDCCBA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12A0-8082-A30D-9A91-BD8238C6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5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262A-A6A4-F2B6-355F-F7842416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FD1AB-6379-6270-D603-7FB46EAC3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24389-2272-0245-F036-A55CB9FA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8F5A-F67D-D070-EF1B-5FED3587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CE29E-D33B-81B9-589D-57026E95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B5EC-EB1B-E15B-C2DF-3C89A207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80B4-D00F-76DF-7D94-A543C48FE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2E6F7-ACB4-7854-121E-8DC12F61A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A96-9637-3211-BAA7-90AF1E17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94D9A-0802-5711-3725-6797D5E1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594C6-C3B4-60B3-ED01-56991AAF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D47A-619C-53C2-3305-848704A8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08F30-6A5A-8097-A394-F98570CFC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1AD18-BEF6-1E16-017A-A795FA1D7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59022-BED8-1DF6-557C-F08A7C75B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A09F66-18E2-E9B7-7677-FCF2373FC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CDC1B-BBC8-6110-5049-52EDC9DE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155E3-9F03-38E2-8513-3F15B08B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61EE5-EE8B-9702-DF43-53E51FDC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1F0D-5D5E-7D59-B3E3-70D18350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6DD4A-3E93-4BAC-D5E3-2BB5D11C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73DFF-26C3-5C1C-479D-705556FA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50CD9-9B18-1F21-F7FB-27B5F1E6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AA145-5E0D-818B-65FE-10AE9697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3AEE4-6F5B-FA95-B2B2-31B97EA6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35409-86FC-033C-7EB3-6E354A6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CC71-0112-6849-7067-FD2DC68E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575E-FE64-9734-FB15-641CE1BF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134D0-BC83-47E7-2206-18EA50668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B782-C0CE-21EA-9C23-126FBFF8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C76BF-CC78-E916-D89F-D54FAFF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0E71D-C951-2BFF-8DB8-0CB36882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0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D56C-B325-B992-381C-EA47A6A0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40B042-E2D1-EFF6-63DB-2B2FF8358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8B1A9-FDF1-E359-9DF1-8DCD57698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8A1CD-5609-5F68-7A79-16D12AAC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86C1A-5AC7-A97E-1E67-650B78DD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9BCB-5118-B5DC-17E7-7F009B6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C1CE7-5D8E-E07D-3526-29A3394C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F6295-A932-E06C-1383-B49805788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0F7D-71CB-FE26-5E4B-D1843C5FA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A9E2-9EFE-4815-9C2E-088A87061C7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84F69-EF5E-CE0C-6B7F-BE4C156CA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276DC-C067-7DDC-D0BD-627E99B4C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4B48-0EFB-49B3-9A59-0328E388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D4B0-D9AB-BFFA-66A1-4B4FD2C1A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Cape Meares Lake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F1BAA-4B29-8778-1F34-43D3C4BAE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Eurasian Watermilfoil Treatment</a:t>
            </a:r>
          </a:p>
        </p:txBody>
      </p:sp>
    </p:spTree>
    <p:extLst>
      <p:ext uri="{BB962C8B-B14F-4D97-AF65-F5344CB8AC3E}">
        <p14:creationId xmlns:p14="http://schemas.microsoft.com/office/powerpoint/2010/main" val="236533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2F2F-AD8B-8205-BB0E-8B1C6D47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0210"/>
            <a:ext cx="10515600" cy="921319"/>
          </a:xfrm>
        </p:spPr>
        <p:txBody>
          <a:bodyPr/>
          <a:lstStyle/>
          <a:p>
            <a:pPr algn="ctr"/>
            <a:r>
              <a:rPr lang="en-US" dirty="0"/>
              <a:t>Post Treatment Goals and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068EC-4CA9-D92C-D12D-EAC3049AB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99405"/>
            <a:ext cx="10515600" cy="439024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Eradication of Eurasian Watermilfoil; may require follow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ODFW will conduct post treatment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Spot treatment may be necessary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Outreach and education to reduce the risk of reintroduction</a:t>
            </a:r>
          </a:p>
        </p:txBody>
      </p:sp>
    </p:spTree>
    <p:extLst>
      <p:ext uri="{BB962C8B-B14F-4D97-AF65-F5344CB8AC3E}">
        <p14:creationId xmlns:p14="http://schemas.microsoft.com/office/powerpoint/2010/main" val="27925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AAAF-0581-05FC-1DCA-8AC6A81C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75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588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199EB7-B43E-B263-3EA7-56973142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Eurasian Watermilfoil was introduced to Cape Meares Lake and has spread rapidly over the past 3-4 years.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E1738-4A4B-306D-E62B-9760F3ED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0557"/>
            <a:ext cx="5157787" cy="624518"/>
          </a:xfrm>
        </p:spPr>
        <p:txBody>
          <a:bodyPr/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59B656-68F8-B235-B612-B44D5E8DF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0557"/>
            <a:ext cx="5183188" cy="624517"/>
          </a:xfrm>
        </p:spPr>
        <p:txBody>
          <a:bodyPr/>
          <a:lstStyle/>
          <a:p>
            <a:pPr algn="ctr"/>
            <a:r>
              <a:rPr lang="en-US" dirty="0"/>
              <a:t>2022</a:t>
            </a:r>
          </a:p>
        </p:txBody>
      </p:sp>
      <p:pic>
        <p:nvPicPr>
          <p:cNvPr id="16" name="Content Placeholder 15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A6E923E5-FE3B-95DF-633E-4A3397CAAA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pic>
        <p:nvPicPr>
          <p:cNvPr id="14" name="Content Placeholder 13" descr="A picture containing water, outdoor, lake, nature&#10;&#10;Description automatically generated">
            <a:extLst>
              <a:ext uri="{FF2B5EF4-FFF2-40B4-BE49-F238E27FC236}">
                <a16:creationId xmlns:a16="http://schemas.microsoft.com/office/drawing/2014/main" id="{EA421043-7473-5E27-AEC2-56ADDF621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04538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CE9E-01DA-317C-1ACD-779212FC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697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2018 vs. 2022</a:t>
            </a:r>
          </a:p>
        </p:txBody>
      </p:sp>
      <p:pic>
        <p:nvPicPr>
          <p:cNvPr id="6" name="Content Placeholder 5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96A982D2-44CC-0FAA-06F9-2575D20751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5455"/>
            <a:ext cx="5181600" cy="4431507"/>
          </a:xfrm>
        </p:spPr>
      </p:pic>
      <p:pic>
        <p:nvPicPr>
          <p:cNvPr id="8" name="Content Placeholder 7" descr="A picture containing sky, outdoor, shore, day&#10;&#10;Description automatically generated">
            <a:extLst>
              <a:ext uri="{FF2B5EF4-FFF2-40B4-BE49-F238E27FC236}">
                <a16:creationId xmlns:a16="http://schemas.microsoft.com/office/drawing/2014/main" id="{A84871B3-CE08-FD9B-D4B2-EB090897E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45456"/>
            <a:ext cx="5181600" cy="4431506"/>
          </a:xfrm>
        </p:spPr>
      </p:pic>
    </p:spTree>
    <p:extLst>
      <p:ext uri="{BB962C8B-B14F-4D97-AF65-F5344CB8AC3E}">
        <p14:creationId xmlns:p14="http://schemas.microsoft.com/office/powerpoint/2010/main" val="377079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C6D-7AC9-EF66-B9B5-3AA7021B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Lake survey spring 2023</a:t>
            </a:r>
          </a:p>
        </p:txBody>
      </p:sp>
      <p:pic>
        <p:nvPicPr>
          <p:cNvPr id="7" name="Content Placeholder 6" descr="A map of a body of water with red dots&#10;&#10;Description automatically generated with low confidence">
            <a:extLst>
              <a:ext uri="{FF2B5EF4-FFF2-40B4-BE49-F238E27FC236}">
                <a16:creationId xmlns:a16="http://schemas.microsoft.com/office/drawing/2014/main" id="{A61AAB21-1F9E-34E0-F566-40A2F053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373805"/>
            <a:ext cx="4208467" cy="54872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07C6B-88E4-BA23-0D8B-DCC19AD53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5490"/>
            <a:ext cx="3932237" cy="31534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Lake Bathometry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Volume for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Active Eurasian Watermilfoil growth </a:t>
            </a:r>
          </a:p>
        </p:txBody>
      </p:sp>
    </p:spTree>
    <p:extLst>
      <p:ext uri="{BB962C8B-B14F-4D97-AF65-F5344CB8AC3E}">
        <p14:creationId xmlns:p14="http://schemas.microsoft.com/office/powerpoint/2010/main" val="249374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D663-D30F-9E67-401A-A327D8D1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194"/>
            <a:ext cx="10515600" cy="1033462"/>
          </a:xfrm>
        </p:spPr>
        <p:txBody>
          <a:bodyPr/>
          <a:lstStyle/>
          <a:p>
            <a:pPr algn="ctr"/>
            <a:r>
              <a:rPr lang="en-US" dirty="0"/>
              <a:t>Reasons For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9F437-20C3-3542-F97F-F428D69A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1783"/>
            <a:ext cx="10515600" cy="44178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Improve angler access and opportunity.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ODFW stocks 13,000 rainbow trout annually.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Warm water fisheries for Largemouth bass and panfish.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Improve boater access and safety.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OSMB boater survey 2017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800 days of boating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50% split between motorized and nonmotorized boats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Angling, flatwater paddling, waterfowl hunting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Improve lake health and protect native plant species.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Improved maintenance</a:t>
            </a:r>
          </a:p>
        </p:txBody>
      </p:sp>
    </p:spTree>
    <p:extLst>
      <p:ext uri="{BB962C8B-B14F-4D97-AF65-F5344CB8AC3E}">
        <p14:creationId xmlns:p14="http://schemas.microsoft.com/office/powerpoint/2010/main" val="33436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8A8C-8496-D0BD-3275-DD4028C6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923" y="444357"/>
            <a:ext cx="10515600" cy="885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Treatment Challenges and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44A56-EB29-1D9C-E242-3072F6080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03927"/>
            <a:ext cx="10515600" cy="46857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Eurasian Watermilfoil spreads by fragmentation, making mechanical removal impossible.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Grass Carp are neither legal nor feasible for use in Cape Meares Lake.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Aquatic herbicide is the only effective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ProcellaCOR_EC</a:t>
            </a:r>
            <a:r>
              <a:rPr lang="en-US" dirty="0">
                <a:solidFill>
                  <a:schemeClr val="tx1"/>
                </a:solidFill>
              </a:rPr>
              <a:t> is a </a:t>
            </a:r>
            <a:r>
              <a:rPr lang="en-US">
                <a:solidFill>
                  <a:schemeClr val="tx1"/>
                </a:solidFill>
              </a:rPr>
              <a:t>specialized family-specific </a:t>
            </a:r>
            <a:r>
              <a:rPr lang="en-US" dirty="0">
                <a:solidFill>
                  <a:schemeClr val="tx1"/>
                </a:solidFill>
              </a:rPr>
              <a:t>aquatic herbicide that targets Eurasian Watermilfoil and will not affect native aquatic plants.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Has a DEQ reduced risk designation.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Will not kill native plants, fish, and no isolation/quarantine period is required.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Application will be conducted by certified, product qualified, applicator. – </a:t>
            </a:r>
            <a:r>
              <a:rPr lang="en-US" dirty="0" err="1">
                <a:solidFill>
                  <a:schemeClr val="tx1"/>
                </a:solidFill>
              </a:rPr>
              <a:t>Aquatechnex</a:t>
            </a:r>
            <a:r>
              <a:rPr lang="en-US" dirty="0">
                <a:solidFill>
                  <a:schemeClr val="tx1"/>
                </a:solidFill>
              </a:rPr>
              <a:t> LLC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 treatments of the lake are planned for July 2023</a:t>
            </a:r>
          </a:p>
        </p:txBody>
      </p:sp>
    </p:spTree>
    <p:extLst>
      <p:ext uri="{BB962C8B-B14F-4D97-AF65-F5344CB8AC3E}">
        <p14:creationId xmlns:p14="http://schemas.microsoft.com/office/powerpoint/2010/main" val="149683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D30B-3B72-CDB2-7391-380926E9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13" y="476161"/>
            <a:ext cx="10515600" cy="921319"/>
          </a:xfrm>
        </p:spPr>
        <p:txBody>
          <a:bodyPr/>
          <a:lstStyle/>
          <a:p>
            <a:pPr algn="ctr"/>
            <a:r>
              <a:rPr lang="en-US" dirty="0"/>
              <a:t>Why </a:t>
            </a:r>
            <a:r>
              <a:rPr lang="en-US" dirty="0" err="1"/>
              <a:t>Aquatechnex</a:t>
            </a:r>
            <a:r>
              <a:rPr lang="en-US" dirty="0"/>
              <a:t> LLC?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47EA-EF60-CB9A-C31B-EDFF50667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9353"/>
            <a:ext cx="10515600" cy="34246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Proven Track Record and a wealth of experience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Successful treatments of American Lake and Vancouver Lake in Washington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Specialized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pressure submerged applicator that increases uptake by plants and eliminates overspray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Air boats for shallow/weedy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Only certified </a:t>
            </a:r>
            <a:r>
              <a:rPr lang="en-US" dirty="0" err="1">
                <a:solidFill>
                  <a:schemeClr val="tx1"/>
                </a:solidFill>
              </a:rPr>
              <a:t>ProcellaCOR</a:t>
            </a:r>
            <a:r>
              <a:rPr lang="en-US" dirty="0">
                <a:solidFill>
                  <a:schemeClr val="tx1"/>
                </a:solidFill>
              </a:rPr>
              <a:t> applicator West of the Rockies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SeaPRO</a:t>
            </a:r>
            <a:r>
              <a:rPr lang="en-US" dirty="0">
                <a:solidFill>
                  <a:schemeClr val="tx1"/>
                </a:solidFill>
              </a:rPr>
              <a:t>, the company that makes </a:t>
            </a:r>
            <a:r>
              <a:rPr lang="en-US" dirty="0" err="1">
                <a:solidFill>
                  <a:schemeClr val="tx1"/>
                </a:solidFill>
              </a:rPr>
              <a:t>ProcellaCOR</a:t>
            </a:r>
            <a:r>
              <a:rPr lang="en-US" dirty="0">
                <a:solidFill>
                  <a:schemeClr val="tx1"/>
                </a:solidFill>
              </a:rPr>
              <a:t> only sells to product certified applicators</a:t>
            </a:r>
          </a:p>
        </p:txBody>
      </p:sp>
    </p:spTree>
    <p:extLst>
      <p:ext uri="{BB962C8B-B14F-4D97-AF65-F5344CB8AC3E}">
        <p14:creationId xmlns:p14="http://schemas.microsoft.com/office/powerpoint/2010/main" val="16181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1475-8E4F-0402-10E7-F22BC006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American Lake Case Study – Lakewood, WA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9F265-E74E-1332-66FF-DC55C9436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Pre Treatment</a:t>
            </a:r>
          </a:p>
        </p:txBody>
      </p:sp>
      <p:pic>
        <p:nvPicPr>
          <p:cNvPr id="9" name="Content Placeholder 8" descr="A body of water with plants and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84101FF3-EF64-A51F-CC73-EE243AFC20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15204"/>
            <a:ext cx="5157787" cy="346432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1E6E5-4303-387C-4C23-358AED65A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One Year Post Treatment</a:t>
            </a:r>
          </a:p>
        </p:txBody>
      </p:sp>
      <p:pic>
        <p:nvPicPr>
          <p:cNvPr id="11" name="Content Placeholder 10" descr="A body of water with trees and hous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F02AAEEA-0297-CF4A-713F-A77B103BC2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01812"/>
            <a:ext cx="5183188" cy="3491114"/>
          </a:xfrm>
        </p:spPr>
      </p:pic>
    </p:spTree>
    <p:extLst>
      <p:ext uri="{BB962C8B-B14F-4D97-AF65-F5344CB8AC3E}">
        <p14:creationId xmlns:p14="http://schemas.microsoft.com/office/powerpoint/2010/main" val="11441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A55E-43BC-0F63-B0DB-3836AD2A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83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Specialized Equipment</a:t>
            </a:r>
          </a:p>
        </p:txBody>
      </p:sp>
      <p:pic>
        <p:nvPicPr>
          <p:cNvPr id="6" name="Content Placeholder 5" descr="A person on a boat in the water&#10;&#10;Description automatically generated with low confidence">
            <a:extLst>
              <a:ext uri="{FF2B5EF4-FFF2-40B4-BE49-F238E27FC236}">
                <a16:creationId xmlns:a16="http://schemas.microsoft.com/office/drawing/2014/main" id="{7334CA6C-9982-5BB3-868E-295C06D880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058"/>
            <a:ext cx="5447066" cy="3065890"/>
          </a:xfrm>
        </p:spPr>
      </p:pic>
      <p:pic>
        <p:nvPicPr>
          <p:cNvPr id="8" name="Content Placeholder 7" descr="A person on a boat&#10;&#10;Description automatically generated with medium confidence">
            <a:extLst>
              <a:ext uri="{FF2B5EF4-FFF2-40B4-BE49-F238E27FC236}">
                <a16:creationId xmlns:a16="http://schemas.microsoft.com/office/drawing/2014/main" id="{FC440FAF-D4C6-A072-69DF-D55F37FE50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59" y="1825625"/>
            <a:ext cx="4068882" cy="4351338"/>
          </a:xfrm>
        </p:spPr>
      </p:pic>
    </p:spTree>
    <p:extLst>
      <p:ext uri="{BB962C8B-B14F-4D97-AF65-F5344CB8AC3E}">
        <p14:creationId xmlns:p14="http://schemas.microsoft.com/office/powerpoint/2010/main" val="54156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Cape Meares Lake</vt:lpstr>
      <vt:lpstr>Eurasian Watermilfoil was introduced to Cape Meares Lake and has spread rapidly over the past 3-4 years. </vt:lpstr>
      <vt:lpstr>2018 vs. 2022</vt:lpstr>
      <vt:lpstr>Lake survey spring 2023</vt:lpstr>
      <vt:lpstr>Reasons For Treatment</vt:lpstr>
      <vt:lpstr>Treatment Challenges and Plan</vt:lpstr>
      <vt:lpstr>Why Aquatechnex LLC? </vt:lpstr>
      <vt:lpstr>American Lake Case Study – Lakewood, WA</vt:lpstr>
      <vt:lpstr>Specialized Equipment</vt:lpstr>
      <vt:lpstr>Post Treatment Goals and Plans</vt:lpstr>
      <vt:lpstr>Questions?</vt:lpstr>
    </vt:vector>
  </TitlesOfParts>
  <Company>Oregon Department of Fish and Wildlife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 Meares Lake</dc:title>
  <dc:creator>SINNOTT Michael * ODFW</dc:creator>
  <cp:lastModifiedBy>SINNOTT Michael * ODFW</cp:lastModifiedBy>
  <cp:revision>15</cp:revision>
  <dcterms:created xsi:type="dcterms:W3CDTF">2023-05-09T15:11:37Z</dcterms:created>
  <dcterms:modified xsi:type="dcterms:W3CDTF">2023-05-16T15:31:28Z</dcterms:modified>
</cp:coreProperties>
</file>