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18288000" cy="10287000"/>
  <p:notesSz cx="6858000" cy="9144000"/>
  <p:embeddedFontLst>
    <p:embeddedFont>
      <p:font typeface="DM Sans" pitchFamily="2" charset="77"/>
      <p:regular r:id="rId18"/>
      <p:bold r:id="rId19"/>
      <p:italic r:id="rId20"/>
      <p:boldItalic r:id="rId21"/>
    </p:embeddedFont>
    <p:embeddedFont>
      <p:font typeface="Reborn" pitchFamily="2" charset="77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2zWX2KuZyI26D03PY35Dy5LTr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86"/>
    <p:restoredTop sz="94719"/>
  </p:normalViewPr>
  <p:slideViewPr>
    <p:cSldViewPr snapToGrid="0">
      <p:cViewPr varScale="1">
        <p:scale>
          <a:sx n="70" d="100"/>
          <a:sy n="70" d="100"/>
        </p:scale>
        <p:origin x="216" y="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1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"/>
          <p:cNvCxnSpPr/>
          <p:nvPr/>
        </p:nvCxnSpPr>
        <p:spPr>
          <a:xfrm rot="10800000">
            <a:off x="563420" y="-45048"/>
            <a:ext cx="0" cy="10377096"/>
          </a:xfrm>
          <a:prstGeom prst="straightConnector1">
            <a:avLst/>
          </a:prstGeom>
          <a:noFill/>
          <a:ln w="19050" cap="flat" cmpd="sng">
            <a:solidFill>
              <a:srgbClr val="3D567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"/>
          <p:cNvCxnSpPr/>
          <p:nvPr/>
        </p:nvCxnSpPr>
        <p:spPr>
          <a:xfrm rot="10800000">
            <a:off x="17724580" y="553895"/>
            <a:ext cx="0" cy="974772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"/>
          <p:cNvCxnSpPr/>
          <p:nvPr/>
        </p:nvCxnSpPr>
        <p:spPr>
          <a:xfrm rot="10800000">
            <a:off x="566690" y="563420"/>
            <a:ext cx="17147361" cy="0"/>
          </a:xfrm>
          <a:prstGeom prst="straightConnector1">
            <a:avLst/>
          </a:prstGeom>
          <a:noFill/>
          <a:ln w="19050" cap="flat" cmpd="sng">
            <a:solidFill>
              <a:srgbClr val="3D567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"/>
          <p:cNvCxnSpPr/>
          <p:nvPr/>
        </p:nvCxnSpPr>
        <p:spPr>
          <a:xfrm rot="10800000">
            <a:off x="11027417" y="0"/>
            <a:ext cx="0" cy="10267950"/>
          </a:xfrm>
          <a:prstGeom prst="straightConnector1">
            <a:avLst/>
          </a:prstGeom>
          <a:noFill/>
          <a:ln w="19050" cap="flat" cmpd="sng">
            <a:solidFill>
              <a:srgbClr val="3D56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"/>
          <p:cNvSpPr txBox="1"/>
          <p:nvPr/>
        </p:nvSpPr>
        <p:spPr>
          <a:xfrm>
            <a:off x="738820" y="8297934"/>
            <a:ext cx="1011318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A5970"/>
                </a:solidFill>
                <a:latin typeface="DM Sans"/>
                <a:ea typeface="DM Sans"/>
                <a:cs typeface="DM Sans"/>
                <a:sym typeface="DM Sans"/>
              </a:rPr>
              <a:t>Presented by: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A5970"/>
                </a:solidFill>
                <a:latin typeface="DM Sans"/>
                <a:ea typeface="DM Sans"/>
                <a:cs typeface="DM Sans"/>
                <a:sym typeface="DM Sans"/>
              </a:rPr>
              <a:t>Margo Lalich, MPH, BA RN, Co-Founder North Coast EOL Collective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4A597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A5970"/>
                </a:solidFill>
                <a:latin typeface="DM Sans"/>
                <a:ea typeface="DM Sans"/>
                <a:cs typeface="DM Sans"/>
                <a:sym typeface="DM Sans"/>
              </a:rPr>
              <a:t>Date: </a:t>
            </a:r>
            <a:r>
              <a:rPr lang="en-US" sz="2400" b="0" i="0" u="none" strike="noStrike" cap="none">
                <a:solidFill>
                  <a:srgbClr val="4A5970"/>
                </a:solidFill>
                <a:latin typeface="DM Sans"/>
                <a:ea typeface="DM Sans"/>
                <a:cs typeface="DM Sans"/>
                <a:sym typeface="DM Sans"/>
              </a:rPr>
              <a:t>9/20/2025</a:t>
            </a:r>
            <a:endParaRPr sz="2400" b="0" i="0" u="none" strike="noStrike" cap="none">
              <a:solidFill>
                <a:srgbClr val="4A597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0125" y="2176349"/>
            <a:ext cx="6697151" cy="669712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/>
          <p:nvPr/>
        </p:nvSpPr>
        <p:spPr>
          <a:xfrm>
            <a:off x="738825" y="3102923"/>
            <a:ext cx="10113188" cy="4113306"/>
          </a:xfrm>
          <a:custGeom>
            <a:avLst/>
            <a:gdLst/>
            <a:ahLst/>
            <a:cxnLst/>
            <a:rect l="l" t="t" r="r" b="b"/>
            <a:pathLst>
              <a:path w="10113188" h="4113306" fill="none" extrusionOk="0">
                <a:moveTo>
                  <a:pt x="0" y="0"/>
                </a:moveTo>
                <a:cubicBezTo>
                  <a:pt x="1572401" y="-49533"/>
                  <a:pt x="6860750" y="-14809"/>
                  <a:pt x="10113188" y="0"/>
                </a:cubicBezTo>
                <a:cubicBezTo>
                  <a:pt x="10200827" y="1539355"/>
                  <a:pt x="10040509" y="3655985"/>
                  <a:pt x="10113188" y="4113306"/>
                </a:cubicBezTo>
                <a:cubicBezTo>
                  <a:pt x="6419640" y="4065075"/>
                  <a:pt x="4944149" y="4197761"/>
                  <a:pt x="0" y="4113306"/>
                </a:cubicBezTo>
                <a:cubicBezTo>
                  <a:pt x="-38581" y="3045462"/>
                  <a:pt x="63341" y="1215891"/>
                  <a:pt x="0" y="0"/>
                </a:cubicBezTo>
                <a:close/>
              </a:path>
              <a:path w="10113188" h="4113306" extrusionOk="0">
                <a:moveTo>
                  <a:pt x="0" y="0"/>
                </a:moveTo>
                <a:cubicBezTo>
                  <a:pt x="4513715" y="118645"/>
                  <a:pt x="7399968" y="116012"/>
                  <a:pt x="10113188" y="0"/>
                </a:cubicBezTo>
                <a:cubicBezTo>
                  <a:pt x="9980306" y="1860930"/>
                  <a:pt x="10198139" y="2766183"/>
                  <a:pt x="10113188" y="4113306"/>
                </a:cubicBezTo>
                <a:cubicBezTo>
                  <a:pt x="8148573" y="4247906"/>
                  <a:pt x="4082905" y="3956110"/>
                  <a:pt x="0" y="4113306"/>
                </a:cubicBezTo>
                <a:cubicBezTo>
                  <a:pt x="-20187" y="2740979"/>
                  <a:pt x="-152480" y="913135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600" b="1" i="0" u="none" strike="noStrike" cap="none" dirty="0">
              <a:solidFill>
                <a:srgbClr val="4A597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Healthcare</a:t>
            </a:r>
            <a:r>
              <a:rPr lang="en-US" sz="6600" b="1" i="0" u="none" strike="noStrike" cap="none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 Advocacy </a:t>
            </a:r>
            <a:endParaRPr sz="6600" b="1" i="0" u="none" strike="noStrike" cap="none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for </a:t>
            </a:r>
            <a:endParaRPr sz="6600" b="1" i="0" u="none" strike="noStrike" cap="none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Self and </a:t>
            </a:r>
            <a:r>
              <a:rPr lang="en-US" sz="6600" b="1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r>
              <a:rPr lang="en-US" sz="6600" b="1" i="0" u="none" strike="noStrike" cap="none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thers </a:t>
            </a:r>
            <a:endParaRPr sz="6600" b="1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1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600" b="1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98881"/>
            </a:gs>
            <a:gs pos="56000">
              <a:srgbClr val="D6D5C9"/>
            </a:gs>
            <a:gs pos="100000">
              <a:srgbClr val="EEECE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271670" y="396320"/>
            <a:ext cx="15968870" cy="9494360"/>
          </a:xfrm>
          <a:custGeom>
            <a:avLst/>
            <a:gdLst>
              <a:gd name="connsiteX0" fmla="*/ 0 w 15968870"/>
              <a:gd name="connsiteY0" fmla="*/ 0 h 9494360"/>
              <a:gd name="connsiteX1" fmla="*/ 15968870 w 15968870"/>
              <a:gd name="connsiteY1" fmla="*/ 0 h 9494360"/>
              <a:gd name="connsiteX2" fmla="*/ 15968870 w 15968870"/>
              <a:gd name="connsiteY2" fmla="*/ 9494360 h 9494360"/>
              <a:gd name="connsiteX3" fmla="*/ 0 w 15968870"/>
              <a:gd name="connsiteY3" fmla="*/ 9494360 h 9494360"/>
              <a:gd name="connsiteX4" fmla="*/ 0 w 15968870"/>
              <a:gd name="connsiteY4" fmla="*/ 0 h 94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8870" h="9494360" fill="none" extrusionOk="0">
                <a:moveTo>
                  <a:pt x="0" y="0"/>
                </a:moveTo>
                <a:cubicBezTo>
                  <a:pt x="5790237" y="-36217"/>
                  <a:pt x="13323543" y="148863"/>
                  <a:pt x="15968870" y="0"/>
                </a:cubicBezTo>
                <a:cubicBezTo>
                  <a:pt x="15884643" y="1109952"/>
                  <a:pt x="16075869" y="7964692"/>
                  <a:pt x="15968870" y="9494360"/>
                </a:cubicBezTo>
                <a:cubicBezTo>
                  <a:pt x="8030779" y="9376597"/>
                  <a:pt x="1901493" y="9408623"/>
                  <a:pt x="0" y="9494360"/>
                </a:cubicBezTo>
                <a:cubicBezTo>
                  <a:pt x="26811" y="7535015"/>
                  <a:pt x="2690" y="4542589"/>
                  <a:pt x="0" y="0"/>
                </a:cubicBezTo>
                <a:close/>
              </a:path>
              <a:path w="15968870" h="9494360" stroke="0" extrusionOk="0">
                <a:moveTo>
                  <a:pt x="0" y="0"/>
                </a:moveTo>
                <a:cubicBezTo>
                  <a:pt x="4457045" y="162614"/>
                  <a:pt x="12806691" y="24799"/>
                  <a:pt x="15968870" y="0"/>
                </a:cubicBezTo>
                <a:cubicBezTo>
                  <a:pt x="15885489" y="1816938"/>
                  <a:pt x="16020468" y="6751503"/>
                  <a:pt x="15968870" y="9494360"/>
                </a:cubicBezTo>
                <a:cubicBezTo>
                  <a:pt x="11267789" y="9592038"/>
                  <a:pt x="4626435" y="9472786"/>
                  <a:pt x="0" y="9494360"/>
                </a:cubicBezTo>
                <a:cubicBezTo>
                  <a:pt x="-149486" y="5618215"/>
                  <a:pt x="107163" y="3908101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910187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400" b="1" dirty="0">
                <a:solidFill>
                  <a:schemeClr val="lt2"/>
                </a:solidFill>
                <a:latin typeface="DM Sans" pitchFamily="2" charset="77"/>
                <a:ea typeface="Arial"/>
                <a:cs typeface="Arial"/>
                <a:sym typeface="Arial"/>
              </a:rPr>
              <a:t>Elements of Courageous Conversations in Health Care and End of life Planning</a:t>
            </a:r>
            <a:endParaRPr sz="5000" b="1" dirty="0">
              <a:solidFill>
                <a:schemeClr val="lt2"/>
              </a:solidFill>
              <a:latin typeface="DM Sans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accent1">
                <a:lumMod val="50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different colored circles&#10;&#10;AI-generated content may be incorrect.">
            <a:extLst>
              <a:ext uri="{FF2B5EF4-FFF2-40B4-BE49-F238E27FC236}">
                <a16:creationId xmlns:a16="http://schemas.microsoft.com/office/drawing/2014/main" id="{4F48736A-E5EC-0BA5-DF95-E6B8FDEDA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176" y="313509"/>
            <a:ext cx="12445648" cy="9614262"/>
          </a:xfrm>
          <a:custGeom>
            <a:avLst/>
            <a:gdLst>
              <a:gd name="connsiteX0" fmla="*/ 0 w 12445648"/>
              <a:gd name="connsiteY0" fmla="*/ 0 h 9614262"/>
              <a:gd name="connsiteX1" fmla="*/ 12445648 w 12445648"/>
              <a:gd name="connsiteY1" fmla="*/ 0 h 9614262"/>
              <a:gd name="connsiteX2" fmla="*/ 12445648 w 12445648"/>
              <a:gd name="connsiteY2" fmla="*/ 9614262 h 9614262"/>
              <a:gd name="connsiteX3" fmla="*/ 0 w 12445648"/>
              <a:gd name="connsiteY3" fmla="*/ 9614262 h 9614262"/>
              <a:gd name="connsiteX4" fmla="*/ 0 w 12445648"/>
              <a:gd name="connsiteY4" fmla="*/ 0 h 961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5648" h="9614262" fill="none" extrusionOk="0">
                <a:moveTo>
                  <a:pt x="0" y="0"/>
                </a:moveTo>
                <a:cubicBezTo>
                  <a:pt x="3027131" y="-49533"/>
                  <a:pt x="6519879" y="-14809"/>
                  <a:pt x="12445648" y="0"/>
                </a:cubicBezTo>
                <a:cubicBezTo>
                  <a:pt x="12533287" y="3113420"/>
                  <a:pt x="12372969" y="6006866"/>
                  <a:pt x="12445648" y="9614262"/>
                </a:cubicBezTo>
                <a:cubicBezTo>
                  <a:pt x="9455568" y="9566031"/>
                  <a:pt x="5378150" y="9698717"/>
                  <a:pt x="0" y="9614262"/>
                </a:cubicBezTo>
                <a:cubicBezTo>
                  <a:pt x="-38581" y="8315664"/>
                  <a:pt x="63341" y="1693307"/>
                  <a:pt x="0" y="0"/>
                </a:cubicBezTo>
                <a:close/>
              </a:path>
              <a:path w="12445648" h="9614262" stroke="0" extrusionOk="0">
                <a:moveTo>
                  <a:pt x="0" y="0"/>
                </a:moveTo>
                <a:cubicBezTo>
                  <a:pt x="4176574" y="118645"/>
                  <a:pt x="6548732" y="116012"/>
                  <a:pt x="12445648" y="0"/>
                </a:cubicBezTo>
                <a:cubicBezTo>
                  <a:pt x="12312766" y="2760814"/>
                  <a:pt x="12530599" y="6043448"/>
                  <a:pt x="12445648" y="9614262"/>
                </a:cubicBezTo>
                <a:cubicBezTo>
                  <a:pt x="10328919" y="9748862"/>
                  <a:pt x="1457599" y="9457066"/>
                  <a:pt x="0" y="9614262"/>
                </a:cubicBezTo>
                <a:cubicBezTo>
                  <a:pt x="-20187" y="7418098"/>
                  <a:pt x="-152480" y="4006175"/>
                  <a:pt x="0" y="0"/>
                </a:cubicBezTo>
                <a:close/>
              </a:path>
            </a:pathLst>
          </a:custGeom>
          <a:ln w="1270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4783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/>
          <p:nvPr/>
        </p:nvSpPr>
        <p:spPr>
          <a:xfrm>
            <a:off x="460654" y="249852"/>
            <a:ext cx="15048977" cy="9787295"/>
          </a:xfrm>
          <a:custGeom>
            <a:avLst/>
            <a:gdLst/>
            <a:ahLst/>
            <a:cxnLst/>
            <a:rect l="l" t="t" r="r" b="b"/>
            <a:pathLst>
              <a:path w="15048977" h="9787295" fill="none" extrusionOk="0">
                <a:moveTo>
                  <a:pt x="0" y="0"/>
                </a:moveTo>
                <a:cubicBezTo>
                  <a:pt x="7462174" y="1400"/>
                  <a:pt x="11617848" y="-83778"/>
                  <a:pt x="15048977" y="0"/>
                </a:cubicBezTo>
                <a:cubicBezTo>
                  <a:pt x="14963800" y="4659689"/>
                  <a:pt x="14935312" y="5116754"/>
                  <a:pt x="15048977" y="9787295"/>
                </a:cubicBezTo>
                <a:cubicBezTo>
                  <a:pt x="12756527" y="9899666"/>
                  <a:pt x="6676971" y="9821138"/>
                  <a:pt x="0" y="9787295"/>
                </a:cubicBezTo>
                <a:cubicBezTo>
                  <a:pt x="-136870" y="8540949"/>
                  <a:pt x="100363" y="1403082"/>
                  <a:pt x="0" y="0"/>
                </a:cubicBezTo>
                <a:close/>
              </a:path>
              <a:path w="15048977" h="9787295" extrusionOk="0">
                <a:moveTo>
                  <a:pt x="0" y="0"/>
                </a:moveTo>
                <a:cubicBezTo>
                  <a:pt x="7109273" y="-101427"/>
                  <a:pt x="10741651" y="-115739"/>
                  <a:pt x="15048977" y="0"/>
                </a:cubicBezTo>
                <a:cubicBezTo>
                  <a:pt x="15024116" y="4096003"/>
                  <a:pt x="14927744" y="4964202"/>
                  <a:pt x="15048977" y="9787295"/>
                </a:cubicBezTo>
                <a:cubicBezTo>
                  <a:pt x="11603400" y="9937816"/>
                  <a:pt x="5838265" y="9934967"/>
                  <a:pt x="0" y="9787295"/>
                </a:cubicBezTo>
                <a:cubicBezTo>
                  <a:pt x="-108990" y="5394872"/>
                  <a:pt x="-153292" y="1992718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762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2"/>
                </a:solidFill>
                <a:latin typeface="DM Sans" pitchFamily="2" charset="77"/>
                <a:sym typeface="Arial"/>
              </a:rPr>
              <a:t>Willingness to Begin</a:t>
            </a:r>
            <a:endParaRPr b="1" dirty="0">
              <a:latin typeface="DM Sans" pitchFamily="2" charset="77"/>
            </a:endParaRPr>
          </a:p>
          <a:p>
            <a:pPr marL="457200" marR="0" lvl="8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Acknowledge discomfort and choose to start the conversation.</a:t>
            </a:r>
            <a:endParaRPr dirty="0">
              <a:latin typeface="DM Sans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lt2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2"/>
                </a:solidFill>
                <a:latin typeface="DM Sans" pitchFamily="2" charset="77"/>
                <a:sym typeface="Arial"/>
              </a:rPr>
              <a:t>Clarity of Purpose</a:t>
            </a:r>
            <a:endParaRPr b="1" dirty="0">
              <a:latin typeface="DM Sans" pitchFamily="2" charset="77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Focus on values, goals, and priorities—not just medical decisions.</a:t>
            </a:r>
            <a:endParaRPr dirty="0">
              <a:latin typeface="DM Sans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lt2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2"/>
                </a:solidFill>
                <a:latin typeface="DM Sans" pitchFamily="2" charset="77"/>
                <a:sym typeface="Arial"/>
              </a:rPr>
              <a:t>Active Listening</a:t>
            </a:r>
            <a:endParaRPr b="1" dirty="0">
              <a:latin typeface="DM Sans" pitchFamily="2" charset="77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Listen without interrupting or judgment.</a:t>
            </a:r>
            <a:endParaRPr dirty="0">
              <a:latin typeface="DM Sans" pitchFamily="2" charset="77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Reflect back what you hear to ensure understanding.</a:t>
            </a:r>
            <a:endParaRPr dirty="0">
              <a:latin typeface="DM Sans" pitchFamily="2" charset="77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lt2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2"/>
                </a:solidFill>
                <a:latin typeface="DM Sans" pitchFamily="2" charset="77"/>
                <a:sym typeface="Arial"/>
              </a:rPr>
              <a:t>Honesty and Transparency</a:t>
            </a:r>
            <a:endParaRPr sz="2800" b="0" i="0" u="none" strike="noStrike" cap="none" dirty="0">
              <a:solidFill>
                <a:schemeClr val="lt2"/>
              </a:solidFill>
              <a:latin typeface="DM Sans" pitchFamily="2" charset="77"/>
              <a:sym typeface="Arial"/>
            </a:endParaRPr>
          </a:p>
          <a:p>
            <a:pPr marL="4572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Share hopes, fears, and limitations openly.</a:t>
            </a:r>
            <a:endParaRPr dirty="0">
              <a:latin typeface="DM Sans" pitchFamily="2" charset="77"/>
            </a:endParaRPr>
          </a:p>
          <a:p>
            <a:pPr marL="4572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Use “I” statements: “I am afraid of being in pain” or “I want to be at home.”</a:t>
            </a:r>
            <a:endParaRPr dirty="0">
              <a:latin typeface="DM Sans" pitchFamily="2" charset="77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lt2"/>
              </a:solidFill>
              <a:latin typeface="DM Sans" pitchFamily="2" charset="77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2"/>
                </a:solidFill>
                <a:latin typeface="DM Sans" pitchFamily="2" charset="77"/>
                <a:sym typeface="Arial"/>
              </a:rPr>
              <a:t>Mutual Respect</a:t>
            </a:r>
            <a:endParaRPr sz="2800" b="0" i="0" u="none" strike="noStrike" cap="none" dirty="0">
              <a:solidFill>
                <a:schemeClr val="lt2"/>
              </a:solidFill>
              <a:latin typeface="DM Sans" pitchFamily="2" charset="77"/>
              <a:sym typeface="Arial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Honor cultural, spiritual, and personal differences.</a:t>
            </a:r>
            <a:endParaRPr dirty="0">
              <a:latin typeface="DM Sans" pitchFamily="2" charset="77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Allow all voices in the conversation to be heard.</a:t>
            </a:r>
            <a:endParaRPr dirty="0">
              <a:latin typeface="DM Sans" pitchFamily="2" charset="77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lt2"/>
              </a:solidFill>
              <a:latin typeface="DM Sans" pitchFamily="2" charset="77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2"/>
                </a:solidFill>
                <a:latin typeface="DM Sans" pitchFamily="2" charset="77"/>
                <a:sym typeface="Arial"/>
              </a:rPr>
              <a:t>Documentation and Action</a:t>
            </a:r>
            <a:endParaRPr dirty="0">
              <a:latin typeface="DM Sans" pitchFamily="2" charset="77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Translate conversation into concrete steps: advance directives, healthcare proxy, care preferences.</a:t>
            </a:r>
            <a:endParaRPr dirty="0">
              <a:latin typeface="DM Sans" pitchFamily="2" charset="77"/>
            </a:endParaRPr>
          </a:p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lt2"/>
                </a:solidFill>
                <a:latin typeface="DM Sans" pitchFamily="2" charset="77"/>
                <a:ea typeface="DM Sans"/>
                <a:cs typeface="DM Sans"/>
                <a:sym typeface="DM Sans"/>
              </a:rPr>
              <a:t>Revisit  as circumstances change.</a:t>
            </a:r>
            <a:endParaRPr dirty="0">
              <a:latin typeface="DM Sans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>
            <a:spLocks noGrp="1"/>
          </p:cNvSpPr>
          <p:nvPr>
            <p:ph type="title"/>
          </p:nvPr>
        </p:nvSpPr>
        <p:spPr>
          <a:xfrm>
            <a:off x="340242" y="444162"/>
            <a:ext cx="17607516" cy="1143000"/>
          </a:xfrm>
          <a:custGeom>
            <a:avLst/>
            <a:gdLst>
              <a:gd name="connsiteX0" fmla="*/ 0 w 17607516"/>
              <a:gd name="connsiteY0" fmla="*/ 0 h 1143000"/>
              <a:gd name="connsiteX1" fmla="*/ 17607516 w 17607516"/>
              <a:gd name="connsiteY1" fmla="*/ 0 h 1143000"/>
              <a:gd name="connsiteX2" fmla="*/ 17607516 w 17607516"/>
              <a:gd name="connsiteY2" fmla="*/ 1143000 h 1143000"/>
              <a:gd name="connsiteX3" fmla="*/ 0 w 17607516"/>
              <a:gd name="connsiteY3" fmla="*/ 1143000 h 1143000"/>
              <a:gd name="connsiteX4" fmla="*/ 0 w 17607516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7516" h="1143000" fill="none" extrusionOk="0">
                <a:moveTo>
                  <a:pt x="0" y="0"/>
                </a:moveTo>
                <a:cubicBezTo>
                  <a:pt x="5039518" y="-98501"/>
                  <a:pt x="14758052" y="-19663"/>
                  <a:pt x="17607516" y="0"/>
                </a:cubicBezTo>
                <a:cubicBezTo>
                  <a:pt x="17656272" y="375375"/>
                  <a:pt x="17550208" y="713662"/>
                  <a:pt x="17607516" y="1143000"/>
                </a:cubicBezTo>
                <a:cubicBezTo>
                  <a:pt x="9192183" y="1044507"/>
                  <a:pt x="1982597" y="1293617"/>
                  <a:pt x="0" y="1143000"/>
                </a:cubicBezTo>
                <a:cubicBezTo>
                  <a:pt x="66838" y="1008291"/>
                  <a:pt x="94497" y="341480"/>
                  <a:pt x="0" y="0"/>
                </a:cubicBezTo>
                <a:close/>
              </a:path>
              <a:path w="17607516" h="1143000" stroke="0" extrusionOk="0">
                <a:moveTo>
                  <a:pt x="0" y="0"/>
                </a:moveTo>
                <a:cubicBezTo>
                  <a:pt x="5240151" y="-160275"/>
                  <a:pt x="14902398" y="64852"/>
                  <a:pt x="17607516" y="0"/>
                </a:cubicBezTo>
                <a:cubicBezTo>
                  <a:pt x="17692498" y="351563"/>
                  <a:pt x="17534039" y="959721"/>
                  <a:pt x="17607516" y="1143000"/>
                </a:cubicBezTo>
                <a:cubicBezTo>
                  <a:pt x="12421547" y="1136867"/>
                  <a:pt x="3902856" y="1176464"/>
                  <a:pt x="0" y="1143000"/>
                </a:cubicBezTo>
                <a:cubicBezTo>
                  <a:pt x="69988" y="599791"/>
                  <a:pt x="41395" y="478972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5791118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6000" b="1" dirty="0">
                <a:solidFill>
                  <a:schemeClr val="lt2"/>
                </a:solidFill>
                <a:latin typeface="Reborn" pitchFamily="2" charset="77"/>
                <a:ea typeface="Arial"/>
                <a:cs typeface="Arial"/>
                <a:sym typeface="Arial"/>
              </a:rPr>
              <a:t>Your Voice Shapes Your Care</a:t>
            </a:r>
            <a:endParaRPr dirty="0">
              <a:latin typeface="Reborn" pitchFamily="2" charset="77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1013791" y="2069366"/>
            <a:ext cx="16260418" cy="7201931"/>
          </a:xfrm>
          <a:custGeom>
            <a:avLst/>
            <a:gdLst/>
            <a:ahLst/>
            <a:cxnLst/>
            <a:rect l="l" t="t" r="r" b="b"/>
            <a:pathLst>
              <a:path w="16260418" h="7201972" extrusionOk="0">
                <a:moveTo>
                  <a:pt x="0" y="0"/>
                </a:moveTo>
                <a:cubicBezTo>
                  <a:pt x="7666751" y="118645"/>
                  <a:pt x="10553215" y="116012"/>
                  <a:pt x="16260418" y="0"/>
                </a:cubicBezTo>
                <a:cubicBezTo>
                  <a:pt x="16127536" y="2863139"/>
                  <a:pt x="16345369" y="3907061"/>
                  <a:pt x="16260418" y="7201972"/>
                </a:cubicBezTo>
                <a:cubicBezTo>
                  <a:pt x="11856292" y="7336572"/>
                  <a:pt x="1841420" y="7044776"/>
                  <a:pt x="0" y="7201972"/>
                </a:cubicBezTo>
                <a:cubicBezTo>
                  <a:pt x="-20187" y="5432094"/>
                  <a:pt x="-152480" y="3126469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 dirty="0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Self-advocacy enables patients(you) to take control of </a:t>
            </a:r>
            <a:r>
              <a:rPr lang="en-US" sz="6600" dirty="0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your</a:t>
            </a:r>
            <a:r>
              <a:rPr lang="en-US" sz="6600" b="0" i="0" u="none" strike="noStrike" cap="none" dirty="0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 healthcare experience. Throughout all stages, from  prevention to end-of-life care, it </a:t>
            </a:r>
            <a:r>
              <a:rPr lang="en-US" sz="6600" b="0" i="0" u="none" strike="sngStrike" cap="none" dirty="0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guarantees</a:t>
            </a:r>
            <a:r>
              <a:rPr lang="en-US" sz="6600" b="0" i="0" u="none" strike="noStrike" cap="none" dirty="0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 enables a person’s values, needs, and rights are prioritized in the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 dirty="0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decision-making process.</a:t>
            </a:r>
            <a:endParaRPr sz="6600" b="0" i="0" u="none" strike="noStrike" cap="none" dirty="0">
              <a:solidFill>
                <a:srgbClr val="5469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>
            <a:spLocks noGrp="1"/>
          </p:cNvSpPr>
          <p:nvPr>
            <p:ph type="title"/>
          </p:nvPr>
        </p:nvSpPr>
        <p:spPr>
          <a:xfrm>
            <a:off x="790694" y="317746"/>
            <a:ext cx="16706612" cy="1490367"/>
          </a:xfrm>
          <a:custGeom>
            <a:avLst/>
            <a:gdLst>
              <a:gd name="connsiteX0" fmla="*/ 0 w 16706612"/>
              <a:gd name="connsiteY0" fmla="*/ 0 h 1490367"/>
              <a:gd name="connsiteX1" fmla="*/ 16706612 w 16706612"/>
              <a:gd name="connsiteY1" fmla="*/ 0 h 1490367"/>
              <a:gd name="connsiteX2" fmla="*/ 16706612 w 16706612"/>
              <a:gd name="connsiteY2" fmla="*/ 1490367 h 1490367"/>
              <a:gd name="connsiteX3" fmla="*/ 0 w 16706612"/>
              <a:gd name="connsiteY3" fmla="*/ 1490367 h 1490367"/>
              <a:gd name="connsiteX4" fmla="*/ 0 w 16706612"/>
              <a:gd name="connsiteY4" fmla="*/ 0 h 149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6612" h="1490367" fill="none" extrusionOk="0">
                <a:moveTo>
                  <a:pt x="0" y="0"/>
                </a:moveTo>
                <a:cubicBezTo>
                  <a:pt x="7360602" y="153985"/>
                  <a:pt x="12468585" y="-63449"/>
                  <a:pt x="16706612" y="0"/>
                </a:cubicBezTo>
                <a:cubicBezTo>
                  <a:pt x="16659362" y="404681"/>
                  <a:pt x="16820476" y="779832"/>
                  <a:pt x="16706612" y="1490367"/>
                </a:cubicBezTo>
                <a:cubicBezTo>
                  <a:pt x="14410996" y="1532386"/>
                  <a:pt x="6778501" y="1588096"/>
                  <a:pt x="0" y="1490367"/>
                </a:cubicBezTo>
                <a:cubicBezTo>
                  <a:pt x="79478" y="1152723"/>
                  <a:pt x="70914" y="429885"/>
                  <a:pt x="0" y="0"/>
                </a:cubicBezTo>
                <a:close/>
              </a:path>
              <a:path w="16706612" h="1490367" stroke="0" extrusionOk="0">
                <a:moveTo>
                  <a:pt x="0" y="0"/>
                </a:moveTo>
                <a:cubicBezTo>
                  <a:pt x="2217639" y="-161330"/>
                  <a:pt x="14609551" y="36590"/>
                  <a:pt x="16706612" y="0"/>
                </a:cubicBezTo>
                <a:cubicBezTo>
                  <a:pt x="16596428" y="492133"/>
                  <a:pt x="16588281" y="1146921"/>
                  <a:pt x="16706612" y="1490367"/>
                </a:cubicBezTo>
                <a:cubicBezTo>
                  <a:pt x="13602195" y="1427984"/>
                  <a:pt x="5839492" y="1603483"/>
                  <a:pt x="0" y="1490367"/>
                </a:cubicBezTo>
                <a:cubicBezTo>
                  <a:pt x="-51615" y="1284430"/>
                  <a:pt x="79088" y="553363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35514972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800" b="1" dirty="0">
                <a:solidFill>
                  <a:schemeClr val="lt2"/>
                </a:solidFill>
                <a:latin typeface="Reborn" pitchFamily="2" charset="77"/>
                <a:ea typeface="Arial"/>
                <a:cs typeface="Arial"/>
                <a:sym typeface="Arial"/>
              </a:rPr>
              <a:t>When others advocate on your behalf</a:t>
            </a:r>
            <a:endParaRPr dirty="0">
              <a:latin typeface="Reborn" pitchFamily="2" charset="77"/>
            </a:endParaRPr>
          </a:p>
        </p:txBody>
      </p:sp>
      <p:grpSp>
        <p:nvGrpSpPr>
          <p:cNvPr id="166" name="Google Shape;166;p13"/>
          <p:cNvGrpSpPr/>
          <p:nvPr/>
        </p:nvGrpSpPr>
        <p:grpSpPr>
          <a:xfrm>
            <a:off x="790694" y="2484464"/>
            <a:ext cx="16706612" cy="6430958"/>
            <a:chOff x="0" y="785"/>
            <a:chExt cx="16706612" cy="6430958"/>
          </a:xfrm>
        </p:grpSpPr>
        <p:cxnSp>
          <p:nvCxnSpPr>
            <p:cNvPr id="167" name="Google Shape;167;p13"/>
            <p:cNvCxnSpPr/>
            <p:nvPr/>
          </p:nvCxnSpPr>
          <p:spPr>
            <a:xfrm>
              <a:off x="0" y="785"/>
              <a:ext cx="1670661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8" name="Google Shape;168;p13"/>
            <p:cNvSpPr/>
            <p:nvPr/>
          </p:nvSpPr>
          <p:spPr>
            <a:xfrm>
              <a:off x="0" y="785"/>
              <a:ext cx="16706612" cy="1286191"/>
            </a:xfrm>
            <a:custGeom>
              <a:avLst/>
              <a:gdLst>
                <a:gd name="connsiteX0" fmla="*/ 0 w 16706612"/>
                <a:gd name="connsiteY0" fmla="*/ 0 h 1286191"/>
                <a:gd name="connsiteX1" fmla="*/ 16706612 w 16706612"/>
                <a:gd name="connsiteY1" fmla="*/ 0 h 1286191"/>
                <a:gd name="connsiteX2" fmla="*/ 16706612 w 16706612"/>
                <a:gd name="connsiteY2" fmla="*/ 1286191 h 1286191"/>
                <a:gd name="connsiteX3" fmla="*/ 0 w 16706612"/>
                <a:gd name="connsiteY3" fmla="*/ 1286191 h 1286191"/>
                <a:gd name="connsiteX4" fmla="*/ 0 w 16706612"/>
                <a:gd name="connsiteY4" fmla="*/ 0 h 12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6612" h="1286191" extrusionOk="0">
                  <a:moveTo>
                    <a:pt x="0" y="0"/>
                  </a:moveTo>
                  <a:cubicBezTo>
                    <a:pt x="3230528" y="-139278"/>
                    <a:pt x="8395702" y="84900"/>
                    <a:pt x="16706612" y="0"/>
                  </a:cubicBezTo>
                  <a:cubicBezTo>
                    <a:pt x="16761342" y="298478"/>
                    <a:pt x="16607356" y="927932"/>
                    <a:pt x="16706612" y="1286191"/>
                  </a:cubicBezTo>
                  <a:cubicBezTo>
                    <a:pt x="13848717" y="1455896"/>
                    <a:pt x="4698537" y="1132223"/>
                    <a:pt x="0" y="1286191"/>
                  </a:cubicBezTo>
                  <a:cubicBezTo>
                    <a:pt x="-104039" y="1078064"/>
                    <a:pt x="-98529" y="244073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14921665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0" y="785"/>
              <a:ext cx="16706612" cy="1286191"/>
            </a:xfrm>
            <a:custGeom>
              <a:avLst/>
              <a:gdLst>
                <a:gd name="connsiteX0" fmla="*/ 0 w 16706612"/>
                <a:gd name="connsiteY0" fmla="*/ 0 h 1286191"/>
                <a:gd name="connsiteX1" fmla="*/ 16706612 w 16706612"/>
                <a:gd name="connsiteY1" fmla="*/ 0 h 1286191"/>
                <a:gd name="connsiteX2" fmla="*/ 16706612 w 16706612"/>
                <a:gd name="connsiteY2" fmla="*/ 1286191 h 1286191"/>
                <a:gd name="connsiteX3" fmla="*/ 0 w 16706612"/>
                <a:gd name="connsiteY3" fmla="*/ 1286191 h 1286191"/>
                <a:gd name="connsiteX4" fmla="*/ 0 w 16706612"/>
                <a:gd name="connsiteY4" fmla="*/ 0 h 12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6612" h="1286191" extrusionOk="0">
                  <a:moveTo>
                    <a:pt x="0" y="0"/>
                  </a:moveTo>
                  <a:cubicBezTo>
                    <a:pt x="6183233" y="60655"/>
                    <a:pt x="14525133" y="-102424"/>
                    <a:pt x="16706612" y="0"/>
                  </a:cubicBezTo>
                  <a:cubicBezTo>
                    <a:pt x="16786465" y="335137"/>
                    <a:pt x="16757337" y="835255"/>
                    <a:pt x="16706612" y="1286191"/>
                  </a:cubicBezTo>
                  <a:cubicBezTo>
                    <a:pt x="14640024" y="1257045"/>
                    <a:pt x="2221619" y="1444574"/>
                    <a:pt x="0" y="1286191"/>
                  </a:cubicBezTo>
                  <a:cubicBezTo>
                    <a:pt x="-62322" y="1052397"/>
                    <a:pt x="65591" y="36009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427813702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spcFirstLastPara="1" wrap="square" lIns="133350" tIns="133350" rIns="133350" bIns="1333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4000" b="0" i="0" u="none" strike="noStrike" cap="none" dirty="0">
                  <a:solidFill>
                    <a:srgbClr val="546982"/>
                  </a:solidFill>
                  <a:latin typeface="DM Sans"/>
                  <a:ea typeface="DM Sans"/>
                  <a:cs typeface="DM Sans"/>
                  <a:sym typeface="DM Sans"/>
                </a:rPr>
                <a:t>Advance care planning documents (Advance Directives, Living Will)</a:t>
              </a:r>
              <a:endParaRPr sz="1800" dirty="0"/>
            </a:p>
          </p:txBody>
        </p:sp>
        <p:cxnSp>
          <p:nvCxnSpPr>
            <p:cNvPr id="170" name="Google Shape;170;p13"/>
            <p:cNvCxnSpPr/>
            <p:nvPr/>
          </p:nvCxnSpPr>
          <p:spPr>
            <a:xfrm>
              <a:off x="0" y="1286977"/>
              <a:ext cx="1670661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" name="Google Shape;171;p13"/>
            <p:cNvSpPr/>
            <p:nvPr/>
          </p:nvSpPr>
          <p:spPr>
            <a:xfrm>
              <a:off x="0" y="1286977"/>
              <a:ext cx="16706612" cy="1286191"/>
            </a:xfrm>
            <a:custGeom>
              <a:avLst/>
              <a:gdLst>
                <a:gd name="connsiteX0" fmla="*/ 0 w 16706612"/>
                <a:gd name="connsiteY0" fmla="*/ 0 h 1286191"/>
                <a:gd name="connsiteX1" fmla="*/ 16706612 w 16706612"/>
                <a:gd name="connsiteY1" fmla="*/ 0 h 1286191"/>
                <a:gd name="connsiteX2" fmla="*/ 16706612 w 16706612"/>
                <a:gd name="connsiteY2" fmla="*/ 1286191 h 1286191"/>
                <a:gd name="connsiteX3" fmla="*/ 0 w 16706612"/>
                <a:gd name="connsiteY3" fmla="*/ 1286191 h 1286191"/>
                <a:gd name="connsiteX4" fmla="*/ 0 w 16706612"/>
                <a:gd name="connsiteY4" fmla="*/ 0 h 12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6612" h="1286191" extrusionOk="0">
                  <a:moveTo>
                    <a:pt x="0" y="0"/>
                  </a:moveTo>
                  <a:cubicBezTo>
                    <a:pt x="7292857" y="-979"/>
                    <a:pt x="12921780" y="-10623"/>
                    <a:pt x="16706612" y="0"/>
                  </a:cubicBezTo>
                  <a:cubicBezTo>
                    <a:pt x="16782338" y="171595"/>
                    <a:pt x="16820622" y="954661"/>
                    <a:pt x="16706612" y="1286191"/>
                  </a:cubicBezTo>
                  <a:cubicBezTo>
                    <a:pt x="9806830" y="1373038"/>
                    <a:pt x="1827241" y="1299189"/>
                    <a:pt x="0" y="1286191"/>
                  </a:cubicBezTo>
                  <a:cubicBezTo>
                    <a:pt x="99558" y="720420"/>
                    <a:pt x="92717" y="428723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3197522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 txBox="1"/>
            <p:nvPr/>
          </p:nvSpPr>
          <p:spPr>
            <a:xfrm>
              <a:off x="0" y="1286977"/>
              <a:ext cx="16706612" cy="1286191"/>
            </a:xfrm>
            <a:custGeom>
              <a:avLst/>
              <a:gdLst>
                <a:gd name="connsiteX0" fmla="*/ 0 w 16706612"/>
                <a:gd name="connsiteY0" fmla="*/ 0 h 1286191"/>
                <a:gd name="connsiteX1" fmla="*/ 16706612 w 16706612"/>
                <a:gd name="connsiteY1" fmla="*/ 0 h 1286191"/>
                <a:gd name="connsiteX2" fmla="*/ 16706612 w 16706612"/>
                <a:gd name="connsiteY2" fmla="*/ 1286191 h 1286191"/>
                <a:gd name="connsiteX3" fmla="*/ 0 w 16706612"/>
                <a:gd name="connsiteY3" fmla="*/ 1286191 h 1286191"/>
                <a:gd name="connsiteX4" fmla="*/ 0 w 16706612"/>
                <a:gd name="connsiteY4" fmla="*/ 0 h 12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6612" h="1286191" extrusionOk="0">
                  <a:moveTo>
                    <a:pt x="0" y="0"/>
                  </a:moveTo>
                  <a:cubicBezTo>
                    <a:pt x="4499029" y="34386"/>
                    <a:pt x="13522376" y="76700"/>
                    <a:pt x="16706612" y="0"/>
                  </a:cubicBezTo>
                  <a:cubicBezTo>
                    <a:pt x="16647485" y="269433"/>
                    <a:pt x="16666189" y="889158"/>
                    <a:pt x="16706612" y="1286191"/>
                  </a:cubicBezTo>
                  <a:cubicBezTo>
                    <a:pt x="13739546" y="1356019"/>
                    <a:pt x="6950114" y="1240208"/>
                    <a:pt x="0" y="1286191"/>
                  </a:cubicBezTo>
                  <a:cubicBezTo>
                    <a:pt x="-38337" y="672147"/>
                    <a:pt x="44408" y="172321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20312865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spcFirstLastPara="1" wrap="square" lIns="133350" tIns="133350" rIns="133350" bIns="1333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4000" b="0" i="0" u="none" strike="noStrike" cap="none" dirty="0">
                  <a:solidFill>
                    <a:srgbClr val="546982"/>
                  </a:solidFill>
                  <a:latin typeface="DM Sans"/>
                  <a:ea typeface="DM Sans"/>
                  <a:cs typeface="DM Sans"/>
                  <a:sym typeface="DM Sans"/>
                </a:rPr>
                <a:t>Designated </a:t>
              </a:r>
              <a:r>
                <a:rPr lang="en-US" sz="4000" dirty="0">
                  <a:solidFill>
                    <a:srgbClr val="546982"/>
                  </a:solidFill>
                  <a:latin typeface="DM Sans"/>
                  <a:ea typeface="DM Sans"/>
                  <a:cs typeface="DM Sans"/>
                  <a:sym typeface="DM Sans"/>
                </a:rPr>
                <a:t>health care</a:t>
              </a:r>
              <a:r>
                <a:rPr lang="en-US" sz="4000" b="0" i="0" u="none" strike="noStrike" cap="none" dirty="0">
                  <a:solidFill>
                    <a:srgbClr val="546982"/>
                  </a:solidFill>
                  <a:latin typeface="DM Sans"/>
                  <a:ea typeface="DM Sans"/>
                  <a:cs typeface="DM Sans"/>
                  <a:sym typeface="DM Sans"/>
                </a:rPr>
                <a:t> proxy or Durable Power of Attorney</a:t>
              </a:r>
              <a:endParaRPr sz="4000" dirty="0"/>
            </a:p>
          </p:txBody>
        </p:sp>
        <p:cxnSp>
          <p:nvCxnSpPr>
            <p:cNvPr id="173" name="Google Shape;173;p13"/>
            <p:cNvCxnSpPr/>
            <p:nvPr/>
          </p:nvCxnSpPr>
          <p:spPr>
            <a:xfrm>
              <a:off x="0" y="2573169"/>
              <a:ext cx="1670661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4" name="Google Shape;174;p13"/>
            <p:cNvSpPr/>
            <p:nvPr/>
          </p:nvSpPr>
          <p:spPr>
            <a:xfrm>
              <a:off x="0" y="2573169"/>
              <a:ext cx="16706612" cy="1286191"/>
            </a:xfrm>
            <a:custGeom>
              <a:avLst/>
              <a:gdLst>
                <a:gd name="connsiteX0" fmla="*/ 0 w 16706612"/>
                <a:gd name="connsiteY0" fmla="*/ 0 h 1286191"/>
                <a:gd name="connsiteX1" fmla="*/ 16706612 w 16706612"/>
                <a:gd name="connsiteY1" fmla="*/ 0 h 1286191"/>
                <a:gd name="connsiteX2" fmla="*/ 16706612 w 16706612"/>
                <a:gd name="connsiteY2" fmla="*/ 1286191 h 1286191"/>
                <a:gd name="connsiteX3" fmla="*/ 0 w 16706612"/>
                <a:gd name="connsiteY3" fmla="*/ 1286191 h 1286191"/>
                <a:gd name="connsiteX4" fmla="*/ 0 w 16706612"/>
                <a:gd name="connsiteY4" fmla="*/ 0 h 12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6612" h="1286191" extrusionOk="0">
                  <a:moveTo>
                    <a:pt x="0" y="0"/>
                  </a:moveTo>
                  <a:cubicBezTo>
                    <a:pt x="4898348" y="10189"/>
                    <a:pt x="9812158" y="-94208"/>
                    <a:pt x="16706612" y="0"/>
                  </a:cubicBezTo>
                  <a:cubicBezTo>
                    <a:pt x="16788798" y="417611"/>
                    <a:pt x="16770270" y="1042450"/>
                    <a:pt x="16706612" y="1286191"/>
                  </a:cubicBezTo>
                  <a:cubicBezTo>
                    <a:pt x="12518789" y="1421680"/>
                    <a:pt x="2848180" y="1454788"/>
                    <a:pt x="0" y="1286191"/>
                  </a:cubicBezTo>
                  <a:cubicBezTo>
                    <a:pt x="74833" y="976749"/>
                    <a:pt x="-5181" y="508513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417942184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0" y="2573169"/>
              <a:ext cx="16706612" cy="1286191"/>
            </a:xfrm>
            <a:custGeom>
              <a:avLst/>
              <a:gdLst>
                <a:gd name="connsiteX0" fmla="*/ 0 w 16706612"/>
                <a:gd name="connsiteY0" fmla="*/ 0 h 1286191"/>
                <a:gd name="connsiteX1" fmla="*/ 16706612 w 16706612"/>
                <a:gd name="connsiteY1" fmla="*/ 0 h 1286191"/>
                <a:gd name="connsiteX2" fmla="*/ 16706612 w 16706612"/>
                <a:gd name="connsiteY2" fmla="*/ 1286191 h 1286191"/>
                <a:gd name="connsiteX3" fmla="*/ 0 w 16706612"/>
                <a:gd name="connsiteY3" fmla="*/ 1286191 h 1286191"/>
                <a:gd name="connsiteX4" fmla="*/ 0 w 16706612"/>
                <a:gd name="connsiteY4" fmla="*/ 0 h 12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6612" h="1286191" extrusionOk="0">
                  <a:moveTo>
                    <a:pt x="0" y="0"/>
                  </a:moveTo>
                  <a:cubicBezTo>
                    <a:pt x="7377599" y="-111917"/>
                    <a:pt x="9208242" y="-79381"/>
                    <a:pt x="16706612" y="0"/>
                  </a:cubicBezTo>
                  <a:cubicBezTo>
                    <a:pt x="16801649" y="242452"/>
                    <a:pt x="16773031" y="1109366"/>
                    <a:pt x="16706612" y="1286191"/>
                  </a:cubicBezTo>
                  <a:cubicBezTo>
                    <a:pt x="12487013" y="1300324"/>
                    <a:pt x="6350740" y="1222949"/>
                    <a:pt x="0" y="1286191"/>
                  </a:cubicBezTo>
                  <a:cubicBezTo>
                    <a:pt x="5524" y="684952"/>
                    <a:pt x="-43534" y="584607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201497547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spcFirstLastPara="1" wrap="square" lIns="137150" tIns="137150" rIns="137150" bIns="13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 dirty="0">
                  <a:solidFill>
                    <a:srgbClr val="546982"/>
                  </a:solidFill>
                  <a:latin typeface="DM Sans"/>
                  <a:ea typeface="DM Sans"/>
                  <a:cs typeface="DM Sans"/>
                  <a:sym typeface="DM Sans"/>
                </a:rPr>
                <a:t>Clear communication of your values and wishes shared with loved ones</a:t>
              </a:r>
              <a:endParaRPr sz="3600" dirty="0"/>
            </a:p>
          </p:txBody>
        </p:sp>
        <p:cxnSp>
          <p:nvCxnSpPr>
            <p:cNvPr id="176" name="Google Shape;176;p13"/>
            <p:cNvCxnSpPr/>
            <p:nvPr/>
          </p:nvCxnSpPr>
          <p:spPr>
            <a:xfrm>
              <a:off x="0" y="3859360"/>
              <a:ext cx="1670661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p13"/>
            <p:cNvSpPr/>
            <p:nvPr/>
          </p:nvSpPr>
          <p:spPr>
            <a:xfrm>
              <a:off x="0" y="3859360"/>
              <a:ext cx="16706612" cy="1286191"/>
            </a:xfrm>
            <a:custGeom>
              <a:avLst/>
              <a:gdLst>
                <a:gd name="connsiteX0" fmla="*/ 0 w 16706612"/>
                <a:gd name="connsiteY0" fmla="*/ 0 h 1286191"/>
                <a:gd name="connsiteX1" fmla="*/ 16706612 w 16706612"/>
                <a:gd name="connsiteY1" fmla="*/ 0 h 1286191"/>
                <a:gd name="connsiteX2" fmla="*/ 16706612 w 16706612"/>
                <a:gd name="connsiteY2" fmla="*/ 1286191 h 1286191"/>
                <a:gd name="connsiteX3" fmla="*/ 0 w 16706612"/>
                <a:gd name="connsiteY3" fmla="*/ 1286191 h 1286191"/>
                <a:gd name="connsiteX4" fmla="*/ 0 w 16706612"/>
                <a:gd name="connsiteY4" fmla="*/ 0 h 12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6612" h="1286191" extrusionOk="0">
                  <a:moveTo>
                    <a:pt x="0" y="0"/>
                  </a:moveTo>
                  <a:cubicBezTo>
                    <a:pt x="6901577" y="87421"/>
                    <a:pt x="10128602" y="138806"/>
                    <a:pt x="16706612" y="0"/>
                  </a:cubicBezTo>
                  <a:cubicBezTo>
                    <a:pt x="16636464" y="317188"/>
                    <a:pt x="16749429" y="736432"/>
                    <a:pt x="16706612" y="1286191"/>
                  </a:cubicBezTo>
                  <a:cubicBezTo>
                    <a:pt x="14981549" y="1166403"/>
                    <a:pt x="2010199" y="1166648"/>
                    <a:pt x="0" y="1286191"/>
                  </a:cubicBezTo>
                  <a:cubicBezTo>
                    <a:pt x="65765" y="786774"/>
                    <a:pt x="19080" y="439135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1773600919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 txBox="1"/>
            <p:nvPr/>
          </p:nvSpPr>
          <p:spPr>
            <a:xfrm>
              <a:off x="0" y="3859360"/>
              <a:ext cx="16706612" cy="1286191"/>
            </a:xfrm>
            <a:custGeom>
              <a:avLst/>
              <a:gdLst>
                <a:gd name="connsiteX0" fmla="*/ 0 w 16706612"/>
                <a:gd name="connsiteY0" fmla="*/ 0 h 1286191"/>
                <a:gd name="connsiteX1" fmla="*/ 16706612 w 16706612"/>
                <a:gd name="connsiteY1" fmla="*/ 0 h 1286191"/>
                <a:gd name="connsiteX2" fmla="*/ 16706612 w 16706612"/>
                <a:gd name="connsiteY2" fmla="*/ 1286191 h 1286191"/>
                <a:gd name="connsiteX3" fmla="*/ 0 w 16706612"/>
                <a:gd name="connsiteY3" fmla="*/ 1286191 h 1286191"/>
                <a:gd name="connsiteX4" fmla="*/ 0 w 16706612"/>
                <a:gd name="connsiteY4" fmla="*/ 0 h 12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6612" h="1286191" extrusionOk="0">
                  <a:moveTo>
                    <a:pt x="0" y="0"/>
                  </a:moveTo>
                  <a:cubicBezTo>
                    <a:pt x="7407644" y="-7942"/>
                    <a:pt x="14002265" y="165397"/>
                    <a:pt x="16706612" y="0"/>
                  </a:cubicBezTo>
                  <a:cubicBezTo>
                    <a:pt x="16619540" y="149736"/>
                    <a:pt x="16774126" y="765363"/>
                    <a:pt x="16706612" y="1286191"/>
                  </a:cubicBezTo>
                  <a:cubicBezTo>
                    <a:pt x="9785909" y="1355948"/>
                    <a:pt x="4144697" y="1204185"/>
                    <a:pt x="0" y="1286191"/>
                  </a:cubicBezTo>
                  <a:cubicBezTo>
                    <a:pt x="-75181" y="1105752"/>
                    <a:pt x="38994" y="162139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2022234860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spcFirstLastPara="1" wrap="square" lIns="133350" tIns="133350" rIns="133350" bIns="1333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 dirty="0">
                  <a:solidFill>
                    <a:srgbClr val="546982"/>
                  </a:solidFill>
                  <a:latin typeface="DM Sans"/>
                  <a:ea typeface="DM Sans"/>
                  <a:cs typeface="DM Sans"/>
                  <a:sym typeface="DM Sans"/>
                </a:rPr>
                <a:t>Written instructions for medical preferences (treatments to accept or decline)</a:t>
              </a:r>
              <a:endParaRPr dirty="0"/>
            </a:p>
          </p:txBody>
        </p:sp>
        <p:cxnSp>
          <p:nvCxnSpPr>
            <p:cNvPr id="179" name="Google Shape;179;p13"/>
            <p:cNvCxnSpPr/>
            <p:nvPr/>
          </p:nvCxnSpPr>
          <p:spPr>
            <a:xfrm>
              <a:off x="0" y="5145552"/>
              <a:ext cx="1670661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0" name="Google Shape;180;p13"/>
            <p:cNvSpPr/>
            <p:nvPr/>
          </p:nvSpPr>
          <p:spPr>
            <a:xfrm>
              <a:off x="0" y="5145552"/>
              <a:ext cx="16706612" cy="1286191"/>
            </a:xfrm>
            <a:custGeom>
              <a:avLst/>
              <a:gdLst>
                <a:gd name="connsiteX0" fmla="*/ 0 w 16706612"/>
                <a:gd name="connsiteY0" fmla="*/ 0 h 1286191"/>
                <a:gd name="connsiteX1" fmla="*/ 16706612 w 16706612"/>
                <a:gd name="connsiteY1" fmla="*/ 0 h 1286191"/>
                <a:gd name="connsiteX2" fmla="*/ 16706612 w 16706612"/>
                <a:gd name="connsiteY2" fmla="*/ 1286191 h 1286191"/>
                <a:gd name="connsiteX3" fmla="*/ 0 w 16706612"/>
                <a:gd name="connsiteY3" fmla="*/ 1286191 h 1286191"/>
                <a:gd name="connsiteX4" fmla="*/ 0 w 16706612"/>
                <a:gd name="connsiteY4" fmla="*/ 0 h 12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6612" h="1286191" extrusionOk="0">
                  <a:moveTo>
                    <a:pt x="0" y="0"/>
                  </a:moveTo>
                  <a:cubicBezTo>
                    <a:pt x="7899259" y="-131486"/>
                    <a:pt x="12008897" y="-14653"/>
                    <a:pt x="16706612" y="0"/>
                  </a:cubicBezTo>
                  <a:cubicBezTo>
                    <a:pt x="16799213" y="348318"/>
                    <a:pt x="16699335" y="927379"/>
                    <a:pt x="16706612" y="1286191"/>
                  </a:cubicBezTo>
                  <a:cubicBezTo>
                    <a:pt x="12091352" y="1169590"/>
                    <a:pt x="7981971" y="1144068"/>
                    <a:pt x="0" y="1286191"/>
                  </a:cubicBezTo>
                  <a:cubicBezTo>
                    <a:pt x="-25082" y="858818"/>
                    <a:pt x="93136" y="21518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255542073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 txBox="1"/>
            <p:nvPr/>
          </p:nvSpPr>
          <p:spPr>
            <a:xfrm>
              <a:off x="0" y="5145552"/>
              <a:ext cx="16706612" cy="1286191"/>
            </a:xfrm>
            <a:custGeom>
              <a:avLst/>
              <a:gdLst>
                <a:gd name="connsiteX0" fmla="*/ 0 w 16706612"/>
                <a:gd name="connsiteY0" fmla="*/ 0 h 1286191"/>
                <a:gd name="connsiteX1" fmla="*/ 16706612 w 16706612"/>
                <a:gd name="connsiteY1" fmla="*/ 0 h 1286191"/>
                <a:gd name="connsiteX2" fmla="*/ 16706612 w 16706612"/>
                <a:gd name="connsiteY2" fmla="*/ 1286191 h 1286191"/>
                <a:gd name="connsiteX3" fmla="*/ 0 w 16706612"/>
                <a:gd name="connsiteY3" fmla="*/ 1286191 h 1286191"/>
                <a:gd name="connsiteX4" fmla="*/ 0 w 16706612"/>
                <a:gd name="connsiteY4" fmla="*/ 0 h 12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6612" h="1286191" extrusionOk="0">
                  <a:moveTo>
                    <a:pt x="0" y="0"/>
                  </a:moveTo>
                  <a:cubicBezTo>
                    <a:pt x="5289729" y="150966"/>
                    <a:pt x="13815457" y="-157380"/>
                    <a:pt x="16706612" y="0"/>
                  </a:cubicBezTo>
                  <a:cubicBezTo>
                    <a:pt x="16645325" y="203023"/>
                    <a:pt x="16725389" y="914174"/>
                    <a:pt x="16706612" y="1286191"/>
                  </a:cubicBezTo>
                  <a:cubicBezTo>
                    <a:pt x="10155673" y="1149760"/>
                    <a:pt x="2859188" y="1173112"/>
                    <a:pt x="0" y="1286191"/>
                  </a:cubicBezTo>
                  <a:cubicBezTo>
                    <a:pt x="-3958" y="1029016"/>
                    <a:pt x="17357" y="37072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315796076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spcFirstLastPara="1" wrap="square" lIns="133350" tIns="133350" rIns="133350" bIns="1333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4000" b="0" i="0" u="none" strike="noStrike" cap="none" dirty="0">
                  <a:solidFill>
                    <a:srgbClr val="546982"/>
                  </a:solidFill>
                  <a:latin typeface="DM Sans"/>
                  <a:ea typeface="DM Sans"/>
                  <a:cs typeface="DM Sans"/>
                  <a:sym typeface="DM Sans"/>
                </a:rPr>
                <a:t>Trusted relationships with care team and family members</a:t>
              </a:r>
              <a:endParaRPr sz="40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12509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 txBox="1"/>
          <p:nvPr/>
        </p:nvSpPr>
        <p:spPr>
          <a:xfrm>
            <a:off x="502550" y="3474709"/>
            <a:ext cx="7887102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FFFAF1"/>
                </a:solidFill>
                <a:latin typeface="Reborn" pitchFamily="2" charset="77"/>
                <a:ea typeface="DM Sans"/>
                <a:cs typeface="DM Sans"/>
                <a:sym typeface="DM Sans"/>
              </a:rPr>
              <a:t>THANK YOU!</a:t>
            </a:r>
            <a:endParaRPr sz="1400" b="0" i="0" u="none" strike="noStrike" cap="none" dirty="0">
              <a:solidFill>
                <a:srgbClr val="000000"/>
              </a:solidFill>
              <a:latin typeface="Reborn" pitchFamily="2" charset="77"/>
              <a:sym typeface="Arial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374462" y="6686859"/>
            <a:ext cx="78870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Get in contact with us</a:t>
            </a:r>
            <a:endParaRPr sz="25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www.northcoasteolcolletive.com</a:t>
            </a:r>
            <a:endParaRPr sz="25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AF1"/>
                </a:solidFill>
                <a:latin typeface="DM Sans"/>
                <a:ea typeface="DM Sans"/>
                <a:cs typeface="DM Sans"/>
                <a:sym typeface="DM Sans"/>
              </a:rPr>
              <a:t>@northcoasteolcollective</a:t>
            </a:r>
            <a:endParaRPr sz="25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AF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p14"/>
          <p:cNvSpPr txBox="1"/>
          <p:nvPr/>
        </p:nvSpPr>
        <p:spPr>
          <a:xfrm>
            <a:off x="1013946" y="924771"/>
            <a:ext cx="13315200" cy="2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FFFAF1"/>
                </a:solidFill>
                <a:latin typeface="Arial"/>
                <a:ea typeface="Arial"/>
                <a:cs typeface="Arial"/>
                <a:sym typeface="Arial"/>
              </a:rPr>
              <a:t>“If we talked as honestly and openly about death as we do pregnancy and childbirth, we might live differently.”</a:t>
            </a:r>
            <a:endParaRPr sz="4900" b="0" i="0" u="none" strike="noStrike" cap="none" dirty="0">
              <a:solidFill>
                <a:srgbClr val="FFFA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2200" y="2877476"/>
            <a:ext cx="7103776" cy="710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6028" y="0"/>
            <a:ext cx="15764673" cy="10287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546982"/>
            </a:outerShdw>
          </a:effectLst>
        </p:spPr>
      </p:pic>
      <p:sp>
        <p:nvSpPr>
          <p:cNvPr id="90" name="Google Shape;90;p2"/>
          <p:cNvSpPr txBox="1"/>
          <p:nvPr/>
        </p:nvSpPr>
        <p:spPr>
          <a:xfrm>
            <a:off x="2741625" y="976903"/>
            <a:ext cx="133518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0" i="0" u="none" strike="noStrike" cap="none" dirty="0">
                <a:solidFill>
                  <a:srgbClr val="FFFAF1"/>
                </a:solidFill>
                <a:latin typeface="DM Sans" pitchFamily="2" charset="77"/>
                <a:sym typeface="Arial"/>
              </a:rPr>
              <a:t>“.....we know conversations, connection, and learning about death and dying can improve the quality of one’s life and create a sense of community around a profound experience we all share.”</a:t>
            </a:r>
            <a:endParaRPr sz="11000" b="0" i="0" u="none" strike="noStrike" cap="none" dirty="0">
              <a:solidFill>
                <a:srgbClr val="FFFAF1"/>
              </a:solidFill>
              <a:latin typeface="DM Sans" pitchFamily="2" charset="77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2741618" y="628818"/>
            <a:ext cx="3085741" cy="326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t="8628" b="54911"/>
          <a:stretch/>
        </p:blipFill>
        <p:spPr>
          <a:xfrm>
            <a:off x="2741625" y="5499750"/>
            <a:ext cx="12804751" cy="47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698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1049300" y="2194075"/>
            <a:ext cx="15632700" cy="4999500"/>
          </a:xfrm>
          <a:prstGeom prst="rect">
            <a:avLst/>
          </a:prstGeom>
          <a:solidFill>
            <a:srgbClr val="54698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9600" b="0" i="0" u="none" strike="noStrike" cap="none" dirty="0">
              <a:solidFill>
                <a:srgbClr val="3D567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 dirty="0">
                <a:solidFill>
                  <a:srgbClr val="F5F5EF"/>
                </a:solidFill>
                <a:latin typeface="DM Sans"/>
                <a:ea typeface="DM Sans"/>
                <a:cs typeface="DM Sans"/>
                <a:sym typeface="DM Sans"/>
              </a:rPr>
              <a:t>What does </a:t>
            </a:r>
            <a:r>
              <a:rPr lang="en-US" sz="9600" b="1" i="1" u="none" strike="noStrike" cap="none" dirty="0">
                <a:solidFill>
                  <a:srgbClr val="F5F5EF"/>
                </a:solidFill>
                <a:latin typeface="DM Sans"/>
                <a:ea typeface="DM Sans"/>
                <a:cs typeface="DM Sans"/>
                <a:sym typeface="DM Sans"/>
              </a:rPr>
              <a:t>Living Well </a:t>
            </a:r>
            <a:r>
              <a:rPr lang="en-US" sz="9600" b="0" i="0" u="none" strike="noStrike" cap="none" dirty="0">
                <a:solidFill>
                  <a:srgbClr val="F5F5EF"/>
                </a:solidFill>
                <a:latin typeface="DM Sans"/>
                <a:ea typeface="DM Sans"/>
                <a:cs typeface="DM Sans"/>
                <a:sym typeface="DM Sans"/>
              </a:rPr>
              <a:t>and </a:t>
            </a:r>
            <a:r>
              <a:rPr lang="en-US" sz="9600" b="1" i="1" u="none" strike="noStrike" cap="none" dirty="0">
                <a:solidFill>
                  <a:srgbClr val="F5F5EF"/>
                </a:solidFill>
                <a:latin typeface="DM Sans"/>
                <a:ea typeface="DM Sans"/>
                <a:cs typeface="DM Sans"/>
                <a:sym typeface="DM Sans"/>
              </a:rPr>
              <a:t>Ending Well</a:t>
            </a:r>
            <a:r>
              <a:rPr lang="en-US" sz="9600" b="0" i="0" u="none" strike="noStrike" cap="none" dirty="0">
                <a:solidFill>
                  <a:srgbClr val="F5F5EF"/>
                </a:solidFill>
                <a:latin typeface="DM Sans"/>
                <a:ea typeface="DM Sans"/>
                <a:cs typeface="DM Sans"/>
                <a:sym typeface="DM Sans"/>
              </a:rPr>
              <a:t> mean to you?</a:t>
            </a:r>
            <a:endParaRPr sz="9600" b="0" i="0" u="none" strike="noStrike" cap="none" dirty="0">
              <a:solidFill>
                <a:srgbClr val="F5F5E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/>
          <p:nvPr/>
        </p:nvSpPr>
        <p:spPr>
          <a:xfrm>
            <a:off x="1458457" y="398178"/>
            <a:ext cx="8705636" cy="1477328"/>
          </a:xfrm>
          <a:custGeom>
            <a:avLst/>
            <a:gdLst/>
            <a:ahLst/>
            <a:cxnLst/>
            <a:rect l="l" t="t" r="r" b="b"/>
            <a:pathLst>
              <a:path w="8705636" h="1477328" fill="none" extrusionOk="0">
                <a:moveTo>
                  <a:pt x="0" y="0"/>
                </a:moveTo>
                <a:cubicBezTo>
                  <a:pt x="1807811" y="-84088"/>
                  <a:pt x="7588143" y="-115922"/>
                  <a:pt x="8705636" y="0"/>
                </a:cubicBezTo>
                <a:cubicBezTo>
                  <a:pt x="8719342" y="656965"/>
                  <a:pt x="8774436" y="938523"/>
                  <a:pt x="8705636" y="1477328"/>
                </a:cubicBezTo>
                <a:cubicBezTo>
                  <a:pt x="6953778" y="1431402"/>
                  <a:pt x="3050580" y="1360078"/>
                  <a:pt x="0" y="1477328"/>
                </a:cubicBezTo>
                <a:cubicBezTo>
                  <a:pt x="45923" y="817080"/>
                  <a:pt x="14573" y="519810"/>
                  <a:pt x="0" y="0"/>
                </a:cubicBezTo>
                <a:close/>
              </a:path>
              <a:path w="8705636" h="1477328" extrusionOk="0">
                <a:moveTo>
                  <a:pt x="0" y="0"/>
                </a:moveTo>
                <a:cubicBezTo>
                  <a:pt x="2953100" y="48260"/>
                  <a:pt x="4841073" y="25992"/>
                  <a:pt x="8705636" y="0"/>
                </a:cubicBezTo>
                <a:cubicBezTo>
                  <a:pt x="8600702" y="599915"/>
                  <a:pt x="8770148" y="1186253"/>
                  <a:pt x="8705636" y="1477328"/>
                </a:cubicBezTo>
                <a:cubicBezTo>
                  <a:pt x="7677634" y="1445380"/>
                  <a:pt x="1435373" y="1500230"/>
                  <a:pt x="0" y="1477328"/>
                </a:cubicBezTo>
                <a:cubicBezTo>
                  <a:pt x="-64345" y="1292091"/>
                  <a:pt x="-35844" y="630431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chemeClr val="lt2"/>
                </a:solidFill>
                <a:latin typeface="Reborn" pitchFamily="2" charset="77"/>
                <a:sym typeface="Arial"/>
              </a:rPr>
              <a:t>Objectives</a:t>
            </a:r>
            <a:endParaRPr sz="1400" b="0" i="0" u="none" strike="noStrike" cap="none" dirty="0">
              <a:solidFill>
                <a:schemeClr val="lt2"/>
              </a:solidFill>
              <a:latin typeface="Reborn" pitchFamily="2" charset="77"/>
              <a:sym typeface="Arial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1989726" y="3428729"/>
            <a:ext cx="6697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3D5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4"/>
          <p:cNvCxnSpPr/>
          <p:nvPr/>
        </p:nvCxnSpPr>
        <p:spPr>
          <a:xfrm rot="10800000" flipH="1">
            <a:off x="11679725" y="73798"/>
            <a:ext cx="32700" cy="10139400"/>
          </a:xfrm>
          <a:prstGeom prst="straightConnector1">
            <a:avLst/>
          </a:prstGeom>
          <a:noFill/>
          <a:ln w="28575" cap="flat" cmpd="sng">
            <a:solidFill>
              <a:srgbClr val="3A567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0225" y="2157299"/>
            <a:ext cx="6697151" cy="669712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364025" y="2157300"/>
            <a:ext cx="10894500" cy="1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800" b="0" i="0" u="none" strike="noStrike" cap="none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562708" y="2157299"/>
            <a:ext cx="10853700" cy="79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C5672"/>
                </a:solidFill>
                <a:latin typeface="DM Sans"/>
                <a:ea typeface="DM Sans"/>
                <a:cs typeface="DM Sans"/>
                <a:sym typeface="DM Sans"/>
              </a:rPr>
              <a:t>Understand the role of self-advocacy in healthcare</a:t>
            </a:r>
            <a:endParaRPr sz="3200" b="0" i="0" u="none" strike="noStrike" cap="none">
              <a:solidFill>
                <a:srgbClr val="3C567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3C5672"/>
                </a:solidFill>
                <a:latin typeface="DM Sans"/>
                <a:ea typeface="DM Sans"/>
                <a:cs typeface="DM Sans"/>
                <a:sym typeface="DM Sans"/>
              </a:rPr>
              <a:t>Define what it means and why it is essential at </a:t>
            </a:r>
            <a:r>
              <a:rPr lang="en-US" sz="3200" b="0" i="1" u="none" strike="noStrike" cap="none">
                <a:solidFill>
                  <a:srgbClr val="3C5672"/>
                </a:solidFill>
                <a:latin typeface="DM Sans"/>
                <a:ea typeface="DM Sans"/>
                <a:cs typeface="DM Sans"/>
                <a:sym typeface="DM Sans"/>
              </a:rPr>
              <a:t>every stage of care.</a:t>
            </a:r>
            <a:endParaRPr i="1">
              <a:solidFill>
                <a:srgbClr val="3C567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3C567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A5672"/>
                </a:solidFill>
                <a:latin typeface="DM Sans"/>
                <a:ea typeface="DM Sans"/>
                <a:cs typeface="DM Sans"/>
                <a:sym typeface="DM Sans"/>
              </a:rPr>
              <a:t>Recognize challenges and barriers</a:t>
            </a:r>
            <a:endParaRPr sz="3200" b="0" i="0" u="none" strike="noStrike" cap="none">
              <a:solidFill>
                <a:srgbClr val="3A567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3A5672"/>
                </a:solidFill>
                <a:latin typeface="DM Sans"/>
                <a:ea typeface="DM Sans"/>
                <a:cs typeface="DM Sans"/>
                <a:sym typeface="DM Sans"/>
              </a:rPr>
              <a:t>Identify personal and system-level factors that can limit self-advocacy.</a:t>
            </a:r>
            <a:endParaRPr>
              <a:solidFill>
                <a:srgbClr val="3A567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3C567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A5672"/>
                </a:solidFill>
                <a:latin typeface="DM Sans"/>
                <a:ea typeface="DM Sans"/>
                <a:cs typeface="DM Sans"/>
                <a:sym typeface="DM Sans"/>
              </a:rPr>
              <a:t>Learn strategies and tools to strengthen advocacy</a:t>
            </a:r>
            <a:endParaRPr sz="3200" b="0" i="0" u="none" strike="noStrike" cap="none">
              <a:solidFill>
                <a:srgbClr val="3A567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3A5672"/>
                </a:solidFill>
                <a:latin typeface="DM Sans"/>
                <a:ea typeface="DM Sans"/>
                <a:cs typeface="DM Sans"/>
                <a:sym typeface="DM Sans"/>
              </a:rPr>
              <a:t>Explore practical approaches for individuals, caregivers, and healthcare teams.</a:t>
            </a:r>
            <a:endParaRPr>
              <a:solidFill>
                <a:srgbClr val="3A567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3C567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A5672"/>
                </a:solidFill>
                <a:latin typeface="DM Sans"/>
                <a:ea typeface="DM Sans"/>
                <a:cs typeface="DM Sans"/>
                <a:sym typeface="DM Sans"/>
              </a:rPr>
              <a:t>Apply learning through scenarios and reflection</a:t>
            </a:r>
            <a:endParaRPr sz="3200" b="0" i="0" u="none" strike="noStrike" cap="none">
              <a:solidFill>
                <a:srgbClr val="3A567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3A5672"/>
                </a:solidFill>
                <a:latin typeface="DM Sans"/>
                <a:ea typeface="DM Sans"/>
                <a:cs typeface="DM Sans"/>
                <a:sym typeface="DM Sans"/>
              </a:rPr>
              <a:t>Connect concepts to real-life examples and plan for situations when others may need to advocate on your behalf.</a:t>
            </a:r>
            <a:endParaRPr>
              <a:solidFill>
                <a:srgbClr val="3A5672"/>
              </a:solidFill>
            </a:endParaRPr>
          </a:p>
        </p:txBody>
      </p:sp>
      <p:cxnSp>
        <p:nvCxnSpPr>
          <p:cNvPr id="109" name="Google Shape;109;p4"/>
          <p:cNvCxnSpPr/>
          <p:nvPr/>
        </p:nvCxnSpPr>
        <p:spPr>
          <a:xfrm>
            <a:off x="756138" y="3938954"/>
            <a:ext cx="10374924" cy="0"/>
          </a:xfrm>
          <a:prstGeom prst="straightConnector1">
            <a:avLst/>
          </a:prstGeom>
          <a:noFill/>
          <a:ln w="1905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4"/>
          <p:cNvCxnSpPr/>
          <p:nvPr/>
        </p:nvCxnSpPr>
        <p:spPr>
          <a:xfrm>
            <a:off x="756138" y="5971056"/>
            <a:ext cx="10374924" cy="0"/>
          </a:xfrm>
          <a:prstGeom prst="straightConnector1">
            <a:avLst/>
          </a:prstGeom>
          <a:noFill/>
          <a:ln w="1905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4"/>
          <p:cNvCxnSpPr/>
          <p:nvPr/>
        </p:nvCxnSpPr>
        <p:spPr>
          <a:xfrm>
            <a:off x="756138" y="7835218"/>
            <a:ext cx="10374924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98881"/>
            </a:gs>
            <a:gs pos="57000">
              <a:srgbClr val="EBEBE7">
                <a:alpha val="17254"/>
              </a:srgbClr>
            </a:gs>
            <a:gs pos="100000">
              <a:srgbClr val="EEECE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949569" y="580292"/>
            <a:ext cx="16652631" cy="9249508"/>
          </a:xfrm>
          <a:custGeom>
            <a:avLst/>
            <a:gdLst/>
            <a:ahLst/>
            <a:cxnLst/>
            <a:rect l="l" t="t" r="r" b="b"/>
            <a:pathLst>
              <a:path w="16652631" h="9249508" fill="none" extrusionOk="0">
                <a:moveTo>
                  <a:pt x="0" y="0"/>
                </a:moveTo>
                <a:cubicBezTo>
                  <a:pt x="6508298" y="-84088"/>
                  <a:pt x="9259927" y="-115922"/>
                  <a:pt x="16652631" y="0"/>
                </a:cubicBezTo>
                <a:cubicBezTo>
                  <a:pt x="16511564" y="2578798"/>
                  <a:pt x="16518265" y="5591344"/>
                  <a:pt x="16652631" y="9249508"/>
                </a:cubicBezTo>
                <a:cubicBezTo>
                  <a:pt x="8448718" y="9203582"/>
                  <a:pt x="3686046" y="9132258"/>
                  <a:pt x="0" y="9249508"/>
                </a:cubicBezTo>
                <a:cubicBezTo>
                  <a:pt x="112030" y="7586395"/>
                  <a:pt x="-129921" y="4427861"/>
                  <a:pt x="0" y="0"/>
                </a:cubicBezTo>
                <a:close/>
              </a:path>
              <a:path w="16652631" h="9249508" extrusionOk="0">
                <a:moveTo>
                  <a:pt x="0" y="0"/>
                </a:moveTo>
                <a:cubicBezTo>
                  <a:pt x="4051257" y="48260"/>
                  <a:pt x="8622049" y="25992"/>
                  <a:pt x="16652631" y="0"/>
                </a:cubicBezTo>
                <a:cubicBezTo>
                  <a:pt x="16751461" y="3820029"/>
                  <a:pt x="16490732" y="5340451"/>
                  <a:pt x="16652631" y="9249508"/>
                </a:cubicBezTo>
                <a:cubicBezTo>
                  <a:pt x="12739016" y="9217560"/>
                  <a:pt x="3846555" y="9272410"/>
                  <a:pt x="0" y="9249508"/>
                </a:cubicBezTo>
                <a:cubicBezTo>
                  <a:pt x="113262" y="6528659"/>
                  <a:pt x="121807" y="3592343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762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1468315" y="2118946"/>
            <a:ext cx="15615138" cy="60491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000" b="1" dirty="0">
                <a:solidFill>
                  <a:srgbClr val="3C5672"/>
                </a:solidFill>
                <a:latin typeface="Reborn" pitchFamily="2" charset="77"/>
                <a:ea typeface="Arial"/>
                <a:cs typeface="Arial"/>
                <a:sym typeface="Arial"/>
              </a:rPr>
              <a:t>Why Self Advocacy Matters</a:t>
            </a:r>
            <a:endParaRPr sz="6000" b="1" dirty="0">
              <a:solidFill>
                <a:srgbClr val="3C5672"/>
              </a:solidFill>
              <a:latin typeface="Reborn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471450" y="1773346"/>
            <a:ext cx="17345099" cy="6740307"/>
          </a:xfrm>
          <a:custGeom>
            <a:avLst/>
            <a:gdLst/>
            <a:ahLst/>
            <a:cxnLst/>
            <a:rect l="l" t="t" r="r" b="b"/>
            <a:pathLst>
              <a:path w="17345099" h="6740307" fill="none" extrusionOk="0">
                <a:moveTo>
                  <a:pt x="0" y="0"/>
                </a:moveTo>
                <a:cubicBezTo>
                  <a:pt x="8558034" y="-49533"/>
                  <a:pt x="10067271" y="-14809"/>
                  <a:pt x="17345099" y="0"/>
                </a:cubicBezTo>
                <a:cubicBezTo>
                  <a:pt x="17432738" y="1160638"/>
                  <a:pt x="17272420" y="3902385"/>
                  <a:pt x="17345099" y="6740307"/>
                </a:cubicBezTo>
                <a:cubicBezTo>
                  <a:pt x="11955585" y="6692076"/>
                  <a:pt x="3256941" y="6824762"/>
                  <a:pt x="0" y="6740307"/>
                </a:cubicBezTo>
                <a:cubicBezTo>
                  <a:pt x="-38581" y="5065822"/>
                  <a:pt x="63341" y="1400864"/>
                  <a:pt x="0" y="0"/>
                </a:cubicBezTo>
                <a:close/>
              </a:path>
              <a:path w="17345099" h="6740307" extrusionOk="0">
                <a:moveTo>
                  <a:pt x="0" y="0"/>
                </a:moveTo>
                <a:cubicBezTo>
                  <a:pt x="3854697" y="118645"/>
                  <a:pt x="9739089" y="116012"/>
                  <a:pt x="17345099" y="0"/>
                </a:cubicBezTo>
                <a:cubicBezTo>
                  <a:pt x="17212217" y="1081100"/>
                  <a:pt x="17430050" y="3934746"/>
                  <a:pt x="17345099" y="6740307"/>
                </a:cubicBezTo>
                <a:cubicBezTo>
                  <a:pt x="15080223" y="6874907"/>
                  <a:pt x="6413982" y="6583111"/>
                  <a:pt x="0" y="6740307"/>
                </a:cubicBezTo>
                <a:cubicBezTo>
                  <a:pt x="-20187" y="4721137"/>
                  <a:pt x="-152480" y="2341649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b="0" i="0" u="none" strike="noStrike" cap="none">
              <a:solidFill>
                <a:srgbClr val="5469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Self-advocacy is the ability to speak up for your needs, make informed decisions, and ensure your voice is central in your care.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b="0" i="0" u="none" strike="noStrike" cap="none">
              <a:solidFill>
                <a:srgbClr val="5469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99144" y="611268"/>
            <a:ext cx="16235916" cy="1143000"/>
          </a:xfrm>
          <a:custGeom>
            <a:avLst/>
            <a:gdLst>
              <a:gd name="connsiteX0" fmla="*/ 0 w 16235916"/>
              <a:gd name="connsiteY0" fmla="*/ 0 h 1143000"/>
              <a:gd name="connsiteX1" fmla="*/ 16235916 w 16235916"/>
              <a:gd name="connsiteY1" fmla="*/ 0 h 1143000"/>
              <a:gd name="connsiteX2" fmla="*/ 16235916 w 16235916"/>
              <a:gd name="connsiteY2" fmla="*/ 1143000 h 1143000"/>
              <a:gd name="connsiteX3" fmla="*/ 0 w 16235916"/>
              <a:gd name="connsiteY3" fmla="*/ 1143000 h 1143000"/>
              <a:gd name="connsiteX4" fmla="*/ 0 w 16235916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5916" h="1143000" fill="none" extrusionOk="0">
                <a:moveTo>
                  <a:pt x="0" y="0"/>
                </a:moveTo>
                <a:cubicBezTo>
                  <a:pt x="2138685" y="-49533"/>
                  <a:pt x="13325039" y="-14809"/>
                  <a:pt x="16235916" y="0"/>
                </a:cubicBezTo>
                <a:cubicBezTo>
                  <a:pt x="16232185" y="570730"/>
                  <a:pt x="16325287" y="914526"/>
                  <a:pt x="16235916" y="1143000"/>
                </a:cubicBezTo>
                <a:cubicBezTo>
                  <a:pt x="11780942" y="1094769"/>
                  <a:pt x="3313410" y="1227455"/>
                  <a:pt x="0" y="1143000"/>
                </a:cubicBezTo>
                <a:cubicBezTo>
                  <a:pt x="69309" y="672287"/>
                  <a:pt x="-28229" y="279082"/>
                  <a:pt x="0" y="0"/>
                </a:cubicBezTo>
                <a:close/>
              </a:path>
              <a:path w="16235916" h="1143000" stroke="0" extrusionOk="0">
                <a:moveTo>
                  <a:pt x="0" y="0"/>
                </a:moveTo>
                <a:cubicBezTo>
                  <a:pt x="1885392" y="118645"/>
                  <a:pt x="12765745" y="116012"/>
                  <a:pt x="16235916" y="0"/>
                </a:cubicBezTo>
                <a:cubicBezTo>
                  <a:pt x="16318644" y="134374"/>
                  <a:pt x="16145497" y="1028043"/>
                  <a:pt x="16235916" y="1143000"/>
                </a:cubicBezTo>
                <a:cubicBezTo>
                  <a:pt x="8648980" y="1277600"/>
                  <a:pt x="3217320" y="985804"/>
                  <a:pt x="0" y="1143000"/>
                </a:cubicBezTo>
                <a:cubicBezTo>
                  <a:pt x="94203" y="956839"/>
                  <a:pt x="-18710" y="289479"/>
                  <a:pt x="0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6000" b="1" dirty="0">
                <a:solidFill>
                  <a:srgbClr val="4A5970"/>
                </a:solidFill>
                <a:latin typeface="Reborn" pitchFamily="2" charset="77"/>
                <a:ea typeface="Arial"/>
                <a:cs typeface="Arial"/>
                <a:sym typeface="Arial"/>
              </a:rPr>
              <a:t>Stages of Self Advocacy</a:t>
            </a:r>
            <a:endParaRPr dirty="0">
              <a:latin typeface="Reborn" pitchFamily="2" charset="77"/>
            </a:endParaRPr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967561" y="2353416"/>
            <a:ext cx="16167499" cy="6929721"/>
          </a:xfrm>
          <a:custGeom>
            <a:avLst/>
            <a:gdLst>
              <a:gd name="connsiteX0" fmla="*/ 0 w 16167499"/>
              <a:gd name="connsiteY0" fmla="*/ 0 h 6929721"/>
              <a:gd name="connsiteX1" fmla="*/ 16167499 w 16167499"/>
              <a:gd name="connsiteY1" fmla="*/ 0 h 6929721"/>
              <a:gd name="connsiteX2" fmla="*/ 16167499 w 16167499"/>
              <a:gd name="connsiteY2" fmla="*/ 6929721 h 6929721"/>
              <a:gd name="connsiteX3" fmla="*/ 0 w 16167499"/>
              <a:gd name="connsiteY3" fmla="*/ 6929721 h 6929721"/>
              <a:gd name="connsiteX4" fmla="*/ 0 w 16167499"/>
              <a:gd name="connsiteY4" fmla="*/ 0 h 692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7499" h="6929721" fill="none" extrusionOk="0">
                <a:moveTo>
                  <a:pt x="0" y="0"/>
                </a:moveTo>
                <a:cubicBezTo>
                  <a:pt x="4302128" y="-33775"/>
                  <a:pt x="10724585" y="138873"/>
                  <a:pt x="16167499" y="0"/>
                </a:cubicBezTo>
                <a:cubicBezTo>
                  <a:pt x="16093728" y="914032"/>
                  <a:pt x="16011616" y="5887328"/>
                  <a:pt x="16167499" y="6929721"/>
                </a:cubicBezTo>
                <a:cubicBezTo>
                  <a:pt x="12762462" y="6792391"/>
                  <a:pt x="2275550" y="6791865"/>
                  <a:pt x="0" y="6929721"/>
                </a:cubicBezTo>
                <a:cubicBezTo>
                  <a:pt x="152408" y="6142265"/>
                  <a:pt x="73868" y="2571886"/>
                  <a:pt x="0" y="0"/>
                </a:cubicBezTo>
                <a:close/>
              </a:path>
              <a:path w="16167499" h="6929721" stroke="0" extrusionOk="0">
                <a:moveTo>
                  <a:pt x="0" y="0"/>
                </a:moveTo>
                <a:cubicBezTo>
                  <a:pt x="3153266" y="-101487"/>
                  <a:pt x="9821088" y="-162162"/>
                  <a:pt x="16167499" y="0"/>
                </a:cubicBezTo>
                <a:cubicBezTo>
                  <a:pt x="16228212" y="3409985"/>
                  <a:pt x="16106427" y="5115508"/>
                  <a:pt x="16167499" y="6929721"/>
                </a:cubicBezTo>
                <a:cubicBezTo>
                  <a:pt x="10306524" y="6979786"/>
                  <a:pt x="5282968" y="6771272"/>
                  <a:pt x="0" y="6929721"/>
                </a:cubicBezTo>
                <a:cubicBezTo>
                  <a:pt x="-24452" y="4830058"/>
                  <a:pt x="-67663" y="783575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400" b="1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Laying the foundation: Staying Proactive Before Illness</a:t>
            </a:r>
            <a:endParaRPr dirty="0"/>
          </a:p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400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400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Navigating Care When Health Concerns Arise</a:t>
            </a:r>
            <a:endParaRPr dirty="0"/>
          </a:p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400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400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Advocating for Yourself and Others with Advancing Age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17405499" cy="1143000"/>
          </a:xfrm>
          <a:custGeom>
            <a:avLst/>
            <a:gdLst>
              <a:gd name="connsiteX0" fmla="*/ 0 w 17405499"/>
              <a:gd name="connsiteY0" fmla="*/ 0 h 1143000"/>
              <a:gd name="connsiteX1" fmla="*/ 17405499 w 17405499"/>
              <a:gd name="connsiteY1" fmla="*/ 0 h 1143000"/>
              <a:gd name="connsiteX2" fmla="*/ 17405499 w 17405499"/>
              <a:gd name="connsiteY2" fmla="*/ 1143000 h 1143000"/>
              <a:gd name="connsiteX3" fmla="*/ 0 w 17405499"/>
              <a:gd name="connsiteY3" fmla="*/ 1143000 h 1143000"/>
              <a:gd name="connsiteX4" fmla="*/ 0 w 17405499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5499" h="1143000" fill="none" extrusionOk="0">
                <a:moveTo>
                  <a:pt x="0" y="0"/>
                </a:moveTo>
                <a:cubicBezTo>
                  <a:pt x="8565831" y="98267"/>
                  <a:pt x="15501441" y="113279"/>
                  <a:pt x="17405499" y="0"/>
                </a:cubicBezTo>
                <a:cubicBezTo>
                  <a:pt x="17431449" y="162328"/>
                  <a:pt x="17425170" y="1008640"/>
                  <a:pt x="17405499" y="1143000"/>
                </a:cubicBezTo>
                <a:cubicBezTo>
                  <a:pt x="10713743" y="1285066"/>
                  <a:pt x="6512940" y="1047913"/>
                  <a:pt x="0" y="1143000"/>
                </a:cubicBezTo>
                <a:cubicBezTo>
                  <a:pt x="53886" y="814380"/>
                  <a:pt x="-93671" y="313813"/>
                  <a:pt x="0" y="0"/>
                </a:cubicBezTo>
                <a:close/>
              </a:path>
              <a:path w="17405499" h="1143000" stroke="0" extrusionOk="0">
                <a:moveTo>
                  <a:pt x="0" y="0"/>
                </a:moveTo>
                <a:cubicBezTo>
                  <a:pt x="7183934" y="109306"/>
                  <a:pt x="10252486" y="70022"/>
                  <a:pt x="17405499" y="0"/>
                </a:cubicBezTo>
                <a:cubicBezTo>
                  <a:pt x="17377878" y="264024"/>
                  <a:pt x="17402844" y="882573"/>
                  <a:pt x="17405499" y="1143000"/>
                </a:cubicBezTo>
                <a:cubicBezTo>
                  <a:pt x="11901635" y="1168360"/>
                  <a:pt x="5084052" y="1084746"/>
                  <a:pt x="0" y="1143000"/>
                </a:cubicBezTo>
                <a:cubicBezTo>
                  <a:pt x="-59958" y="727604"/>
                  <a:pt x="84828" y="507830"/>
                  <a:pt x="0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800" b="1" dirty="0">
                <a:solidFill>
                  <a:srgbClr val="4A5970"/>
                </a:solidFill>
                <a:latin typeface="Reborn" pitchFamily="2" charset="77"/>
                <a:ea typeface="Arial"/>
                <a:cs typeface="Arial"/>
                <a:sym typeface="Arial"/>
              </a:rPr>
              <a:t>Sharing Past Health Care Experiences</a:t>
            </a:r>
            <a:endParaRPr dirty="0">
              <a:latin typeface="Reborn" pitchFamily="2" charset="77"/>
            </a:endParaRPr>
          </a:p>
        </p:txBody>
      </p:sp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7214112" cy="8075428"/>
          </a:xfrm>
          <a:custGeom>
            <a:avLst/>
            <a:gdLst>
              <a:gd name="connsiteX0" fmla="*/ 0 w 17214112"/>
              <a:gd name="connsiteY0" fmla="*/ 0 h 8075428"/>
              <a:gd name="connsiteX1" fmla="*/ 17214112 w 17214112"/>
              <a:gd name="connsiteY1" fmla="*/ 0 h 8075428"/>
              <a:gd name="connsiteX2" fmla="*/ 17214112 w 17214112"/>
              <a:gd name="connsiteY2" fmla="*/ 8075428 h 8075428"/>
              <a:gd name="connsiteX3" fmla="*/ 0 w 17214112"/>
              <a:gd name="connsiteY3" fmla="*/ 8075428 h 8075428"/>
              <a:gd name="connsiteX4" fmla="*/ 0 w 17214112"/>
              <a:gd name="connsiteY4" fmla="*/ 0 h 807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4112" h="8075428" fill="none" extrusionOk="0">
                <a:moveTo>
                  <a:pt x="0" y="0"/>
                </a:moveTo>
                <a:cubicBezTo>
                  <a:pt x="5907320" y="-109175"/>
                  <a:pt x="10993482" y="-48220"/>
                  <a:pt x="17214112" y="0"/>
                </a:cubicBezTo>
                <a:cubicBezTo>
                  <a:pt x="17109713" y="1648307"/>
                  <a:pt x="17225614" y="6318280"/>
                  <a:pt x="17214112" y="8075428"/>
                </a:cubicBezTo>
                <a:cubicBezTo>
                  <a:pt x="12205227" y="8042606"/>
                  <a:pt x="8342503" y="8050868"/>
                  <a:pt x="0" y="8075428"/>
                </a:cubicBezTo>
                <a:cubicBezTo>
                  <a:pt x="-141869" y="6239855"/>
                  <a:pt x="-147724" y="3249877"/>
                  <a:pt x="0" y="0"/>
                </a:cubicBezTo>
                <a:close/>
              </a:path>
              <a:path w="17214112" h="8075428" stroke="0" extrusionOk="0">
                <a:moveTo>
                  <a:pt x="0" y="0"/>
                </a:moveTo>
                <a:cubicBezTo>
                  <a:pt x="6818337" y="56275"/>
                  <a:pt x="10983031" y="-36696"/>
                  <a:pt x="17214112" y="0"/>
                </a:cubicBezTo>
                <a:cubicBezTo>
                  <a:pt x="17064261" y="4018455"/>
                  <a:pt x="17181074" y="4203653"/>
                  <a:pt x="17214112" y="8075428"/>
                </a:cubicBezTo>
                <a:cubicBezTo>
                  <a:pt x="15391862" y="8015974"/>
                  <a:pt x="6237264" y="8099523"/>
                  <a:pt x="0" y="8075428"/>
                </a:cubicBezTo>
                <a:cubicBezTo>
                  <a:pt x="-22238" y="4318488"/>
                  <a:pt x="-143762" y="4017135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38100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Wingdings" pitchFamily="2" charset="2"/>
              <a:buChar char="v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What happened?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Wingdings" pitchFamily="2" charset="2"/>
              <a:buChar char="v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How did you feel (especially about not being heard)?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Wingdings" pitchFamily="2" charset="2"/>
              <a:buChar char="v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What do you wish had been different?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Wingdings" pitchFamily="2" charset="2"/>
              <a:buChar char="v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Can you describe a time when you didn’t feel your concerns were listened to? 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Wingdings" pitchFamily="2" charset="2"/>
              <a:buChar char="v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How did that affect the outcome of your care or your trust in the provider? 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Wingdings" pitchFamily="2" charset="2"/>
              <a:buChar char="v"/>
            </a:pPr>
            <a:r>
              <a:rPr lang="en-US" sz="4400" b="1" u="sng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What would you have wanted to hear or experience instead?</a:t>
            </a:r>
            <a:endParaRPr b="1" u="sng" dirty="0"/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Wingdings" pitchFamily="2" charset="2"/>
              <a:buChar char="v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How have you advocated for yourself or a loved one in healthcare?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Wingdings" pitchFamily="2" charset="2"/>
              <a:buChar char="v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What challenges did you face, and how did you address them?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17384233" cy="1143000"/>
          </a:xfrm>
          <a:custGeom>
            <a:avLst/>
            <a:gdLst>
              <a:gd name="connsiteX0" fmla="*/ 0 w 17384233"/>
              <a:gd name="connsiteY0" fmla="*/ 0 h 1143000"/>
              <a:gd name="connsiteX1" fmla="*/ 17384233 w 17384233"/>
              <a:gd name="connsiteY1" fmla="*/ 0 h 1143000"/>
              <a:gd name="connsiteX2" fmla="*/ 17384233 w 17384233"/>
              <a:gd name="connsiteY2" fmla="*/ 1143000 h 1143000"/>
              <a:gd name="connsiteX3" fmla="*/ 0 w 17384233"/>
              <a:gd name="connsiteY3" fmla="*/ 1143000 h 1143000"/>
              <a:gd name="connsiteX4" fmla="*/ 0 w 17384233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84233" h="1143000" fill="none" extrusionOk="0">
                <a:moveTo>
                  <a:pt x="0" y="0"/>
                </a:moveTo>
                <a:cubicBezTo>
                  <a:pt x="5612779" y="166429"/>
                  <a:pt x="12087941" y="88759"/>
                  <a:pt x="17384233" y="0"/>
                </a:cubicBezTo>
                <a:cubicBezTo>
                  <a:pt x="17429988" y="509104"/>
                  <a:pt x="17414725" y="1004028"/>
                  <a:pt x="17384233" y="1143000"/>
                </a:cubicBezTo>
                <a:cubicBezTo>
                  <a:pt x="13148698" y="999373"/>
                  <a:pt x="7980629" y="1297133"/>
                  <a:pt x="0" y="1143000"/>
                </a:cubicBezTo>
                <a:cubicBezTo>
                  <a:pt x="90370" y="673471"/>
                  <a:pt x="-43498" y="382953"/>
                  <a:pt x="0" y="0"/>
                </a:cubicBezTo>
                <a:close/>
              </a:path>
              <a:path w="17384233" h="1143000" stroke="0" extrusionOk="0">
                <a:moveTo>
                  <a:pt x="0" y="0"/>
                </a:moveTo>
                <a:cubicBezTo>
                  <a:pt x="2715827" y="77430"/>
                  <a:pt x="9121827" y="24190"/>
                  <a:pt x="17384233" y="0"/>
                </a:cubicBezTo>
                <a:cubicBezTo>
                  <a:pt x="17381779" y="261063"/>
                  <a:pt x="17397440" y="929233"/>
                  <a:pt x="17384233" y="1143000"/>
                </a:cubicBezTo>
                <a:cubicBezTo>
                  <a:pt x="10632450" y="1262470"/>
                  <a:pt x="3613987" y="1050456"/>
                  <a:pt x="0" y="1143000"/>
                </a:cubicBezTo>
                <a:cubicBezTo>
                  <a:pt x="-48118" y="627706"/>
                  <a:pt x="-101615" y="409446"/>
                  <a:pt x="0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80906851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>
                <a:solidFill>
                  <a:srgbClr val="4A5970"/>
                </a:solidFill>
                <a:latin typeface="Reborn" pitchFamily="2" charset="77"/>
                <a:ea typeface="Arial"/>
                <a:cs typeface="Arial"/>
                <a:sym typeface="Arial"/>
              </a:rPr>
              <a:t>Psychosocial Barriers to Self Advocacy</a:t>
            </a:r>
            <a:endParaRPr dirty="0">
              <a:latin typeface="Reborn" pitchFamily="2" charset="77"/>
            </a:endParaRPr>
          </a:p>
        </p:txBody>
      </p:sp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298938" y="1602304"/>
            <a:ext cx="8643042" cy="8402300"/>
          </a:xfrm>
          <a:custGeom>
            <a:avLst/>
            <a:gdLst>
              <a:gd name="connsiteX0" fmla="*/ 0 w 8643042"/>
              <a:gd name="connsiteY0" fmla="*/ 0 h 8402300"/>
              <a:gd name="connsiteX1" fmla="*/ 8643042 w 8643042"/>
              <a:gd name="connsiteY1" fmla="*/ 0 h 8402300"/>
              <a:gd name="connsiteX2" fmla="*/ 8643042 w 8643042"/>
              <a:gd name="connsiteY2" fmla="*/ 8402300 h 8402300"/>
              <a:gd name="connsiteX3" fmla="*/ 0 w 8643042"/>
              <a:gd name="connsiteY3" fmla="*/ 8402300 h 8402300"/>
              <a:gd name="connsiteX4" fmla="*/ 0 w 8643042"/>
              <a:gd name="connsiteY4" fmla="*/ 0 h 84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042" h="8402300" fill="none" extrusionOk="0">
                <a:moveTo>
                  <a:pt x="0" y="0"/>
                </a:moveTo>
                <a:cubicBezTo>
                  <a:pt x="3775464" y="-84088"/>
                  <a:pt x="6768507" y="-115922"/>
                  <a:pt x="8643042" y="0"/>
                </a:cubicBezTo>
                <a:cubicBezTo>
                  <a:pt x="8501975" y="3419091"/>
                  <a:pt x="8508676" y="4330663"/>
                  <a:pt x="8643042" y="8402300"/>
                </a:cubicBezTo>
                <a:cubicBezTo>
                  <a:pt x="5503453" y="8356374"/>
                  <a:pt x="2468456" y="8285050"/>
                  <a:pt x="0" y="8402300"/>
                </a:cubicBezTo>
                <a:cubicBezTo>
                  <a:pt x="112030" y="5867031"/>
                  <a:pt x="-129921" y="1576000"/>
                  <a:pt x="0" y="0"/>
                </a:cubicBezTo>
                <a:close/>
              </a:path>
              <a:path w="8643042" h="8402300" stroke="0" extrusionOk="0">
                <a:moveTo>
                  <a:pt x="0" y="0"/>
                </a:moveTo>
                <a:cubicBezTo>
                  <a:pt x="2996916" y="48260"/>
                  <a:pt x="6727526" y="25992"/>
                  <a:pt x="8643042" y="0"/>
                </a:cubicBezTo>
                <a:cubicBezTo>
                  <a:pt x="8741872" y="2886377"/>
                  <a:pt x="8481143" y="4948962"/>
                  <a:pt x="8643042" y="8402300"/>
                </a:cubicBezTo>
                <a:cubicBezTo>
                  <a:pt x="4777158" y="8370352"/>
                  <a:pt x="1305954" y="8425202"/>
                  <a:pt x="0" y="8402300"/>
                </a:cubicBezTo>
                <a:cubicBezTo>
                  <a:pt x="113262" y="6411823"/>
                  <a:pt x="121807" y="3200349"/>
                  <a:pt x="0" y="0"/>
                </a:cubicBezTo>
                <a:close/>
              </a:path>
            </a:pathLst>
          </a:custGeom>
          <a:solidFill>
            <a:srgbClr val="546982"/>
          </a:solidFill>
          <a:ln w="38100" cap="flat" cmpd="sng">
            <a:solidFill>
              <a:srgbClr val="546982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80876100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Personal Perspective:</a:t>
            </a:r>
            <a:endParaRPr dirty="0"/>
          </a:p>
          <a:p>
            <a:pPr marL="457200" lvl="0" indent="-508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DM Sans"/>
              <a:buChar char="❖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Fear of speaking up or challenging authority</a:t>
            </a:r>
            <a:endParaRPr dirty="0"/>
          </a:p>
          <a:p>
            <a:pPr marL="45720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DM Sans"/>
              <a:buChar char="❖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Lack of health literacy or confidence</a:t>
            </a:r>
            <a:endParaRPr dirty="0"/>
          </a:p>
          <a:p>
            <a:pPr marL="45720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DM Sans"/>
              <a:buChar char="❖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Cultural beliefs and stigma around illness or death</a:t>
            </a:r>
            <a:endParaRPr dirty="0"/>
          </a:p>
          <a:p>
            <a:pPr marL="45720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DM Sans"/>
              <a:buChar char="❖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Emotional distress, anxiety, or depression</a:t>
            </a:r>
            <a:endParaRPr dirty="0"/>
          </a:p>
          <a:p>
            <a:pPr marL="45720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DM Sans"/>
              <a:buChar char="❖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Limited support from family or community</a:t>
            </a:r>
            <a:endParaRPr sz="4400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DM Sans"/>
              <a:buChar char="❖"/>
            </a:pPr>
            <a:r>
              <a:rPr lang="en-US" sz="4400" dirty="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Ageism</a:t>
            </a:r>
            <a:endParaRPr sz="4400" dirty="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42" name="Google Shape;142;p9"/>
          <p:cNvSpPr txBox="1"/>
          <p:nvPr/>
        </p:nvSpPr>
        <p:spPr>
          <a:xfrm>
            <a:off x="9144000" y="1602304"/>
            <a:ext cx="8643042" cy="864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Healthcare Perspective: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82"/>
              </a:buClr>
              <a:buSzPts val="4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Time-limited appointments and rushed communication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82"/>
              </a:buClr>
              <a:buSzPts val="4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Power imbalances between providers and patients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82"/>
              </a:buClr>
              <a:buSzPts val="4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Complex insurance and billing systems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82"/>
              </a:buClr>
              <a:buSzPts val="4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Bias, discrimination, or inequities in care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82"/>
              </a:buClr>
              <a:buSzPts val="4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Lack of integration between medical, social, and community supports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82"/>
              </a:buClr>
              <a:buSzPts val="4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rgbClr val="546982"/>
                </a:solidFill>
                <a:latin typeface="DM Sans"/>
                <a:ea typeface="DM Sans"/>
                <a:cs typeface="DM Sans"/>
                <a:sym typeface="DM Sans"/>
              </a:rPr>
              <a:t>Access to care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4A597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" name="Google Shape;14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669</Words>
  <Application>Microsoft Macintosh PowerPoint</Application>
  <PresentationFormat>Custom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Reborn</vt:lpstr>
      <vt:lpstr>Wingdings</vt:lpstr>
      <vt:lpstr>DM Sans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Why Self Advocacy Matters</vt:lpstr>
      <vt:lpstr>PowerPoint Presentation</vt:lpstr>
      <vt:lpstr>Stages of Self Advocacy</vt:lpstr>
      <vt:lpstr>Sharing Past Health Care Experiences</vt:lpstr>
      <vt:lpstr>Psychosocial Barriers to Self Advocacy</vt:lpstr>
      <vt:lpstr>Elements of Courageous Conversations in Health Care and End of life Planning</vt:lpstr>
      <vt:lpstr>PowerPoint Presentation</vt:lpstr>
      <vt:lpstr>PowerPoint Presentation</vt:lpstr>
      <vt:lpstr>Your Voice Shapes Your Care</vt:lpstr>
      <vt:lpstr>When others advocate on your behalf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margo lalich</cp:lastModifiedBy>
  <cp:revision>8</cp:revision>
  <dcterms:modified xsi:type="dcterms:W3CDTF">2025-09-17T22:30:45Z</dcterms:modified>
</cp:coreProperties>
</file>